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44" roundtripDataSignature="AMtx7mggcsEpZ8xWHR1F4AJ5JjVThbLv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44" Type="http://customschemas.google.com/relationships/presentationmetadata" Target="metadata"/><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p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4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4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5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5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4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4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4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4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4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4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4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4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4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4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4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4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49"/>
          <p:cNvSpPr/>
          <p:nvPr>
            <p:ph idx="2" type="pic"/>
          </p:nvPr>
        </p:nvSpPr>
        <p:spPr>
          <a:xfrm>
            <a:off x="5183188" y="987425"/>
            <a:ext cx="6172200" cy="4873625"/>
          </a:xfrm>
          <a:prstGeom prst="rect">
            <a:avLst/>
          </a:prstGeom>
          <a:noFill/>
          <a:ln>
            <a:noFill/>
          </a:ln>
        </p:spPr>
      </p:sp>
      <p:sp>
        <p:nvSpPr>
          <p:cNvPr id="64" name="Google Shape;64;p14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7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7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7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7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7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8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8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7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7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8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8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8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8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7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8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8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8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9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8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9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9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9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9.png"/><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4.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3.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2.png"/><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4.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5.png"/><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6.png"/><Relationship Id="rId4" Type="http://schemas.openxmlformats.org/officeDocument/2006/relationships/image" Target="../media/image5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8.png"/><Relationship Id="rId4" Type="http://schemas.openxmlformats.org/officeDocument/2006/relationships/image" Target="../media/image5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6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2.png"/><Relationship Id="rId4" Type="http://schemas.openxmlformats.org/officeDocument/2006/relationships/image" Target="../media/image5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5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6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6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6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6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6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6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6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7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7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CST204 Database Management System</a:t>
            </a:r>
            <a:endParaRPr/>
          </a:p>
        </p:txBody>
      </p:sp>
      <p:sp>
        <p:nvSpPr>
          <p:cNvPr id="85" name="Google Shape;85;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Module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140" name="Google Shape;140;p10"/>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Relation – Formal Definition</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p:txBody>
      </p:sp>
      <p:pic>
        <p:nvPicPr>
          <p:cNvPr id="141" name="Google Shape;141;p10"/>
          <p:cNvPicPr preferRelativeResize="0"/>
          <p:nvPr/>
        </p:nvPicPr>
        <p:blipFill rotWithShape="1">
          <a:blip r:embed="rId3">
            <a:alphaModFix/>
          </a:blip>
          <a:srcRect b="0" l="0" r="0" t="0"/>
          <a:stretch/>
        </p:blipFill>
        <p:spPr>
          <a:xfrm>
            <a:off x="310243" y="2410841"/>
            <a:ext cx="11239500" cy="425121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0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750" name="Google Shape;750;p100"/>
          <p:cNvSpPr txBox="1"/>
          <p:nvPr>
            <p:ph idx="1" type="body"/>
          </p:nvPr>
        </p:nvSpPr>
        <p:spPr>
          <a:xfrm>
            <a:off x="838199" y="1371601"/>
            <a:ext cx="11020425" cy="529045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CREATE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The SQL </a:t>
            </a:r>
            <a:r>
              <a:rPr lang="en-US">
                <a:solidFill>
                  <a:srgbClr val="FF0000"/>
                </a:solidFill>
              </a:rPr>
              <a:t>CREATE DATABASE </a:t>
            </a:r>
            <a:r>
              <a:rPr lang="en-US"/>
              <a:t>statement is used to create a new SQL database</a:t>
            </a:r>
            <a:endParaRPr/>
          </a:p>
          <a:p>
            <a:pPr indent="-228600" lvl="0" marL="228600" rtl="0" algn="just">
              <a:lnSpc>
                <a:spcPct val="90000"/>
              </a:lnSpc>
              <a:spcBef>
                <a:spcPts val="1000"/>
              </a:spcBef>
              <a:spcAft>
                <a:spcPts val="0"/>
              </a:spcAft>
              <a:buClr>
                <a:schemeClr val="dk1"/>
              </a:buClr>
              <a:buSzPts val="2800"/>
              <a:buChar char="•"/>
            </a:pPr>
            <a:r>
              <a:rPr lang="en-US"/>
              <a:t>The basic syntax of this CREATE DATABASE statement is as follows −</a:t>
            </a:r>
            <a:endParaRPr/>
          </a:p>
          <a:p>
            <a:pPr indent="0" lvl="0" marL="0" rtl="0" algn="just">
              <a:lnSpc>
                <a:spcPct val="90000"/>
              </a:lnSpc>
              <a:spcBef>
                <a:spcPts val="1000"/>
              </a:spcBef>
              <a:spcAft>
                <a:spcPts val="0"/>
              </a:spcAft>
              <a:buClr>
                <a:schemeClr val="dk1"/>
              </a:buClr>
              <a:buSzPts val="2800"/>
              <a:buNone/>
            </a:pPr>
            <a:r>
              <a:rPr lang="en-US"/>
              <a:t>	CREATE DATABASE </a:t>
            </a:r>
            <a:r>
              <a:rPr i="1" lang="en-US"/>
              <a:t>DatabaseName</a:t>
            </a:r>
            <a:r>
              <a:rPr lang="en-US"/>
              <a:t>;</a:t>
            </a:r>
            <a:endParaRPr/>
          </a:p>
          <a:p>
            <a:pPr indent="-228600" lvl="0" marL="228600" rtl="0" algn="just">
              <a:lnSpc>
                <a:spcPct val="90000"/>
              </a:lnSpc>
              <a:spcBef>
                <a:spcPts val="1000"/>
              </a:spcBef>
              <a:spcAft>
                <a:spcPts val="0"/>
              </a:spcAft>
              <a:buClr>
                <a:schemeClr val="dk1"/>
              </a:buClr>
              <a:buSzPts val="2800"/>
              <a:buChar char="•"/>
            </a:pPr>
            <a:r>
              <a:rPr lang="en-US"/>
              <a:t>Always the database name should be unique within the RDBMS</a:t>
            </a:r>
            <a:endParaRPr/>
          </a:p>
          <a:p>
            <a:pPr indent="-228600" lvl="0" marL="228600" rtl="0" algn="just">
              <a:lnSpc>
                <a:spcPct val="90000"/>
              </a:lnSpc>
              <a:spcBef>
                <a:spcPts val="1000"/>
              </a:spcBef>
              <a:spcAft>
                <a:spcPts val="0"/>
              </a:spcAft>
              <a:buClr>
                <a:schemeClr val="dk1"/>
              </a:buClr>
              <a:buSzPts val="2800"/>
              <a:buChar char="•"/>
            </a:pPr>
            <a:r>
              <a:rPr lang="en-US"/>
              <a:t>For example:</a:t>
            </a:r>
            <a:endParaRPr/>
          </a:p>
          <a:p>
            <a:pPr indent="-228600" lvl="0" marL="228600" rtl="0" algn="just">
              <a:lnSpc>
                <a:spcPct val="90000"/>
              </a:lnSpc>
              <a:spcBef>
                <a:spcPts val="1000"/>
              </a:spcBef>
              <a:spcAft>
                <a:spcPts val="0"/>
              </a:spcAft>
              <a:buClr>
                <a:schemeClr val="dk1"/>
              </a:buClr>
              <a:buSzPts val="2800"/>
              <a:buChar char="•"/>
            </a:pPr>
            <a:r>
              <a:rPr lang="en-US"/>
              <a:t>If we want to create a new database &lt;testDB&gt;, then the CREATE DATABASE statement would be as shown below −</a:t>
            </a:r>
            <a:endParaRPr/>
          </a:p>
          <a:p>
            <a:pPr indent="0" lvl="0" marL="0" rtl="0" algn="just">
              <a:lnSpc>
                <a:spcPct val="90000"/>
              </a:lnSpc>
              <a:spcBef>
                <a:spcPts val="1000"/>
              </a:spcBef>
              <a:spcAft>
                <a:spcPts val="0"/>
              </a:spcAft>
              <a:buClr>
                <a:schemeClr val="dk1"/>
              </a:buClr>
              <a:buSzPts val="2800"/>
              <a:buNone/>
            </a:pPr>
            <a:r>
              <a:rPr lang="en-US"/>
              <a:t>	SQL&gt; CREATE DATABASE </a:t>
            </a:r>
            <a:r>
              <a:rPr i="1" lang="en-US"/>
              <a:t>testDB</a:t>
            </a:r>
            <a:r>
              <a:rPr lang="en-US"/>
              <a:t>;</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0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756" name="Google Shape;756;p101"/>
          <p:cNvSpPr txBox="1"/>
          <p:nvPr>
            <p:ph idx="1" type="body"/>
          </p:nvPr>
        </p:nvSpPr>
        <p:spPr>
          <a:xfrm>
            <a:off x="838199" y="1371601"/>
            <a:ext cx="11020425" cy="5290456"/>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CREATE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The SQL </a:t>
            </a:r>
            <a:r>
              <a:rPr lang="en-US">
                <a:solidFill>
                  <a:srgbClr val="FF0000"/>
                </a:solidFill>
              </a:rPr>
              <a:t>CREATE TABLE </a:t>
            </a:r>
            <a:r>
              <a:rPr lang="en-US"/>
              <a:t>statement is used to create a new table</a:t>
            </a:r>
            <a:endParaRPr/>
          </a:p>
          <a:p>
            <a:pPr indent="-228600" lvl="0" marL="228600" rtl="0" algn="just">
              <a:lnSpc>
                <a:spcPct val="90000"/>
              </a:lnSpc>
              <a:spcBef>
                <a:spcPts val="1000"/>
              </a:spcBef>
              <a:spcAft>
                <a:spcPts val="0"/>
              </a:spcAft>
              <a:buClr>
                <a:schemeClr val="dk1"/>
              </a:buClr>
              <a:buSzPts val="2800"/>
              <a:buChar char="•"/>
            </a:pPr>
            <a:r>
              <a:rPr lang="en-US"/>
              <a:t>The basic syntax of the CREATE TABLE statement is as follows −</a:t>
            </a:r>
            <a:endParaRPr/>
          </a:p>
          <a:p>
            <a:pPr indent="0" lvl="0" marL="0" rtl="0" algn="just">
              <a:lnSpc>
                <a:spcPct val="90000"/>
              </a:lnSpc>
              <a:spcBef>
                <a:spcPts val="1000"/>
              </a:spcBef>
              <a:spcAft>
                <a:spcPts val="0"/>
              </a:spcAft>
              <a:buClr>
                <a:schemeClr val="dk1"/>
              </a:buClr>
              <a:buSzPts val="2800"/>
              <a:buNone/>
            </a:pPr>
            <a:r>
              <a:rPr lang="en-US"/>
              <a:t>CREATE TABLE table_name(</a:t>
            </a:r>
            <a:endParaRPr/>
          </a:p>
          <a:p>
            <a:pPr indent="0" lvl="0" marL="0" rtl="0" algn="just">
              <a:lnSpc>
                <a:spcPct val="90000"/>
              </a:lnSpc>
              <a:spcBef>
                <a:spcPts val="1000"/>
              </a:spcBef>
              <a:spcAft>
                <a:spcPts val="0"/>
              </a:spcAft>
              <a:buClr>
                <a:schemeClr val="dk1"/>
              </a:buClr>
              <a:buSzPts val="2800"/>
              <a:buNone/>
            </a:pPr>
            <a:r>
              <a:rPr lang="en-US"/>
              <a:t>   column1 datatype,</a:t>
            </a:r>
            <a:endParaRPr/>
          </a:p>
          <a:p>
            <a:pPr indent="0" lvl="0" marL="0" rtl="0" algn="just">
              <a:lnSpc>
                <a:spcPct val="90000"/>
              </a:lnSpc>
              <a:spcBef>
                <a:spcPts val="1000"/>
              </a:spcBef>
              <a:spcAft>
                <a:spcPts val="0"/>
              </a:spcAft>
              <a:buClr>
                <a:schemeClr val="dk1"/>
              </a:buClr>
              <a:buSzPts val="2800"/>
              <a:buNone/>
            </a:pPr>
            <a:r>
              <a:rPr lang="en-US"/>
              <a:t>   column2 datatype,</a:t>
            </a:r>
            <a:endParaRPr/>
          </a:p>
          <a:p>
            <a:pPr indent="0" lvl="0" marL="0" rtl="0" algn="just">
              <a:lnSpc>
                <a:spcPct val="90000"/>
              </a:lnSpc>
              <a:spcBef>
                <a:spcPts val="1000"/>
              </a:spcBef>
              <a:spcAft>
                <a:spcPts val="0"/>
              </a:spcAft>
              <a:buClr>
                <a:schemeClr val="dk1"/>
              </a:buClr>
              <a:buSzPts val="2800"/>
              <a:buNone/>
            </a:pPr>
            <a:r>
              <a:rPr lang="en-US"/>
              <a:t>   column3 datatype,</a:t>
            </a:r>
            <a:endParaRPr/>
          </a:p>
          <a:p>
            <a:pPr indent="0" lvl="0" marL="0" rtl="0" algn="just">
              <a:lnSpc>
                <a:spcPct val="90000"/>
              </a:lnSpc>
              <a:spcBef>
                <a:spcPts val="1000"/>
              </a:spcBef>
              <a:spcAft>
                <a:spcPts val="0"/>
              </a:spcAft>
              <a:buClr>
                <a:schemeClr val="dk1"/>
              </a:buClr>
              <a:buSzPts val="2800"/>
              <a:buNone/>
            </a:pPr>
            <a:r>
              <a:rPr lang="en-US"/>
              <a:t>   .....</a:t>
            </a:r>
            <a:endParaRPr/>
          </a:p>
          <a:p>
            <a:pPr indent="0" lvl="0" marL="0" rtl="0" algn="just">
              <a:lnSpc>
                <a:spcPct val="90000"/>
              </a:lnSpc>
              <a:spcBef>
                <a:spcPts val="1000"/>
              </a:spcBef>
              <a:spcAft>
                <a:spcPts val="0"/>
              </a:spcAft>
              <a:buClr>
                <a:schemeClr val="dk1"/>
              </a:buClr>
              <a:buSzPts val="2800"/>
              <a:buNone/>
            </a:pPr>
            <a:r>
              <a:rPr lang="en-US"/>
              <a:t>   columnN datatype,</a:t>
            </a:r>
            <a:endParaRPr/>
          </a:p>
          <a:p>
            <a:pPr indent="0" lvl="0" marL="0" rtl="0" algn="just">
              <a:lnSpc>
                <a:spcPct val="90000"/>
              </a:lnSpc>
              <a:spcBef>
                <a:spcPts val="1000"/>
              </a:spcBef>
              <a:spcAft>
                <a:spcPts val="0"/>
              </a:spcAft>
              <a:buClr>
                <a:schemeClr val="dk1"/>
              </a:buClr>
              <a:buSzPts val="2800"/>
              <a:buNone/>
            </a:pPr>
            <a:r>
              <a:rPr lang="en-US"/>
              <a:t>   PRIMARY KEY( one or more columns )</a:t>
            </a:r>
            <a:endParaRPr/>
          </a:p>
          <a:p>
            <a:pPr indent="0" lvl="0" marL="0" rtl="0" algn="just">
              <a:lnSpc>
                <a:spcPct val="90000"/>
              </a:lnSpc>
              <a:spcBef>
                <a:spcPts val="1000"/>
              </a:spcBef>
              <a:spcAft>
                <a:spcPts val="0"/>
              </a:spcAft>
              <a:buClr>
                <a:schemeClr val="dk1"/>
              </a:buClr>
              <a:buSzPts val="2800"/>
              <a:buNone/>
            </a:pPr>
            <a:r>
              <a:rPr lang="en-US"/>
              <a:t>);</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0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762" name="Google Shape;762;p102"/>
          <p:cNvSpPr txBox="1"/>
          <p:nvPr>
            <p:ph idx="1" type="body"/>
          </p:nvPr>
        </p:nvSpPr>
        <p:spPr>
          <a:xfrm>
            <a:off x="838199" y="1371601"/>
            <a:ext cx="11020425" cy="5290456"/>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rgbClr val="FF0000"/>
              </a:buClr>
              <a:buSzPct val="100000"/>
              <a:buNone/>
            </a:pPr>
            <a:r>
              <a:rPr b="1" lang="en-US">
                <a:solidFill>
                  <a:srgbClr val="FF0000"/>
                </a:solidFill>
              </a:rPr>
              <a:t>SQL Commands – CREATE Command</a:t>
            </a:r>
            <a:endParaRPr>
              <a:solidFill>
                <a:srgbClr val="FF0000"/>
              </a:solidFill>
            </a:endParaRPr>
          </a:p>
          <a:p>
            <a:pPr indent="-228600" lvl="0" marL="228600" rtl="0" algn="just">
              <a:lnSpc>
                <a:spcPct val="90000"/>
              </a:lnSpc>
              <a:spcBef>
                <a:spcPts val="1000"/>
              </a:spcBef>
              <a:spcAft>
                <a:spcPts val="0"/>
              </a:spcAft>
              <a:buClr>
                <a:schemeClr val="dk1"/>
              </a:buClr>
              <a:buSzPct val="100000"/>
              <a:buChar char="•"/>
            </a:pPr>
            <a:r>
              <a:rPr lang="en-US"/>
              <a:t>For example:</a:t>
            </a:r>
            <a:endParaRPr/>
          </a:p>
          <a:p>
            <a:pPr indent="-228600" lvl="0" marL="228600" rtl="0" algn="just">
              <a:lnSpc>
                <a:spcPct val="90000"/>
              </a:lnSpc>
              <a:spcBef>
                <a:spcPts val="1000"/>
              </a:spcBef>
              <a:spcAft>
                <a:spcPts val="0"/>
              </a:spcAft>
              <a:buClr>
                <a:schemeClr val="dk1"/>
              </a:buClr>
              <a:buSzPct val="100000"/>
              <a:buChar char="•"/>
            </a:pPr>
            <a:r>
              <a:rPr lang="en-US"/>
              <a:t>Create a CUSTOMERS table with an ID as a primary key and NOT NULL are the constraints showing that these fields cannot be NULL while creating records in this table −</a:t>
            </a:r>
            <a:endParaRPr/>
          </a:p>
          <a:p>
            <a:pPr indent="0" lvl="0" marL="0" rtl="0" algn="just">
              <a:lnSpc>
                <a:spcPct val="90000"/>
              </a:lnSpc>
              <a:spcBef>
                <a:spcPts val="1000"/>
              </a:spcBef>
              <a:spcAft>
                <a:spcPts val="0"/>
              </a:spcAft>
              <a:buClr>
                <a:schemeClr val="dk1"/>
              </a:buClr>
              <a:buSzPct val="100000"/>
              <a:buNone/>
            </a:pPr>
            <a:r>
              <a:rPr lang="en-US"/>
              <a:t>		CREATE TABLE CUSTOMERS(</a:t>
            </a:r>
            <a:endParaRPr/>
          </a:p>
          <a:p>
            <a:pPr indent="0" lvl="0" marL="0" rtl="0" algn="just">
              <a:lnSpc>
                <a:spcPct val="90000"/>
              </a:lnSpc>
              <a:spcBef>
                <a:spcPts val="1000"/>
              </a:spcBef>
              <a:spcAft>
                <a:spcPts val="0"/>
              </a:spcAft>
              <a:buClr>
                <a:schemeClr val="dk1"/>
              </a:buClr>
              <a:buSzPct val="100000"/>
              <a:buNone/>
            </a:pPr>
            <a:r>
              <a:rPr lang="en-US"/>
              <a:t>	 		ID INT NOT NULL, </a:t>
            </a:r>
            <a:endParaRPr/>
          </a:p>
          <a:p>
            <a:pPr indent="0" lvl="0" marL="0" rtl="0" algn="just">
              <a:lnSpc>
                <a:spcPct val="90000"/>
              </a:lnSpc>
              <a:spcBef>
                <a:spcPts val="1000"/>
              </a:spcBef>
              <a:spcAft>
                <a:spcPts val="0"/>
              </a:spcAft>
              <a:buClr>
                <a:schemeClr val="dk1"/>
              </a:buClr>
              <a:buSzPct val="100000"/>
              <a:buNone/>
            </a:pPr>
            <a:r>
              <a:rPr lang="en-US"/>
              <a:t>			NAME VARCHAR (20) NOT NULL, </a:t>
            </a:r>
            <a:endParaRPr/>
          </a:p>
          <a:p>
            <a:pPr indent="0" lvl="0" marL="0" rtl="0" algn="just">
              <a:lnSpc>
                <a:spcPct val="90000"/>
              </a:lnSpc>
              <a:spcBef>
                <a:spcPts val="1000"/>
              </a:spcBef>
              <a:spcAft>
                <a:spcPts val="0"/>
              </a:spcAft>
              <a:buClr>
                <a:schemeClr val="dk1"/>
              </a:buClr>
              <a:buSzPct val="100000"/>
              <a:buNone/>
            </a:pPr>
            <a:r>
              <a:rPr lang="en-US"/>
              <a:t>			AGE  INT NOT NULL,</a:t>
            </a:r>
            <a:endParaRPr/>
          </a:p>
          <a:p>
            <a:pPr indent="0" lvl="0" marL="0" rtl="0" algn="just">
              <a:lnSpc>
                <a:spcPct val="90000"/>
              </a:lnSpc>
              <a:spcBef>
                <a:spcPts val="1000"/>
              </a:spcBef>
              <a:spcAft>
                <a:spcPts val="0"/>
              </a:spcAft>
              <a:buClr>
                <a:schemeClr val="dk1"/>
              </a:buClr>
              <a:buSzPct val="100000"/>
              <a:buNone/>
            </a:pPr>
            <a:r>
              <a:rPr lang="en-US"/>
              <a:t>			ADDRESS  CHAR (25) ,</a:t>
            </a:r>
            <a:endParaRPr/>
          </a:p>
          <a:p>
            <a:pPr indent="0" lvl="0" marL="0" rtl="0" algn="just">
              <a:lnSpc>
                <a:spcPct val="90000"/>
              </a:lnSpc>
              <a:spcBef>
                <a:spcPts val="1000"/>
              </a:spcBef>
              <a:spcAft>
                <a:spcPts val="0"/>
              </a:spcAft>
              <a:buClr>
                <a:schemeClr val="dk1"/>
              </a:buClr>
              <a:buSzPct val="100000"/>
              <a:buNone/>
            </a:pPr>
            <a:r>
              <a:rPr lang="en-US"/>
              <a:t>			SALARY  DECIMAL (18, 2),       </a:t>
            </a:r>
            <a:endParaRPr/>
          </a:p>
          <a:p>
            <a:pPr indent="0" lvl="0" marL="0" rtl="0" algn="just">
              <a:lnSpc>
                <a:spcPct val="90000"/>
              </a:lnSpc>
              <a:spcBef>
                <a:spcPts val="1000"/>
              </a:spcBef>
              <a:spcAft>
                <a:spcPts val="0"/>
              </a:spcAft>
              <a:buClr>
                <a:schemeClr val="dk1"/>
              </a:buClr>
              <a:buSzPct val="100000"/>
              <a:buNone/>
            </a:pPr>
            <a:r>
              <a:rPr lang="en-US"/>
              <a:t>			PRIMARY KEY (ID));</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0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768" name="Google Shape;768;p103"/>
          <p:cNvSpPr txBox="1"/>
          <p:nvPr>
            <p:ph idx="1" type="body"/>
          </p:nvPr>
        </p:nvSpPr>
        <p:spPr>
          <a:xfrm>
            <a:off x="838199" y="1371601"/>
            <a:ext cx="11020425" cy="529045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CREATE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We can verify if our table has been created successfully by looking at the message displayed by the SQL server, otherwise you can use the </a:t>
            </a:r>
            <a:r>
              <a:rPr lang="en-US">
                <a:solidFill>
                  <a:srgbClr val="FF0000"/>
                </a:solidFill>
              </a:rPr>
              <a:t>DESC</a:t>
            </a:r>
            <a:r>
              <a:rPr lang="en-US"/>
              <a:t> command as follows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769" name="Google Shape;769;p103"/>
          <p:cNvPicPr preferRelativeResize="0"/>
          <p:nvPr/>
        </p:nvPicPr>
        <p:blipFill rotWithShape="1">
          <a:blip r:embed="rId3">
            <a:alphaModFix/>
          </a:blip>
          <a:srcRect b="0" l="0" r="0" t="0"/>
          <a:stretch/>
        </p:blipFill>
        <p:spPr>
          <a:xfrm>
            <a:off x="2752726" y="3219450"/>
            <a:ext cx="7782530" cy="351974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0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775" name="Google Shape;775;p104"/>
          <p:cNvSpPr txBox="1"/>
          <p:nvPr>
            <p:ph idx="1" type="body"/>
          </p:nvPr>
        </p:nvSpPr>
        <p:spPr>
          <a:xfrm>
            <a:off x="838199" y="1371601"/>
            <a:ext cx="11020425" cy="5290456"/>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DROP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The SQL </a:t>
            </a:r>
            <a:r>
              <a:rPr lang="en-US">
                <a:solidFill>
                  <a:srgbClr val="FF0000"/>
                </a:solidFill>
              </a:rPr>
              <a:t>DROP DATABASE </a:t>
            </a:r>
            <a:r>
              <a:rPr lang="en-US"/>
              <a:t>statement is used to drop an existing database in SQL schema</a:t>
            </a:r>
            <a:endParaRPr/>
          </a:p>
          <a:p>
            <a:pPr indent="-228600" lvl="0" marL="228600" rtl="0" algn="just">
              <a:lnSpc>
                <a:spcPct val="90000"/>
              </a:lnSpc>
              <a:spcBef>
                <a:spcPts val="1000"/>
              </a:spcBef>
              <a:spcAft>
                <a:spcPts val="0"/>
              </a:spcAft>
              <a:buClr>
                <a:schemeClr val="dk1"/>
              </a:buClr>
              <a:buSzPts val="2800"/>
              <a:buChar char="•"/>
            </a:pPr>
            <a:r>
              <a:rPr lang="en-US"/>
              <a:t>The basic syntax of DROP DATABASE statement is as follows −</a:t>
            </a:r>
            <a:endParaRPr/>
          </a:p>
          <a:p>
            <a:pPr indent="-228600" lvl="0" marL="228600" rtl="0" algn="just">
              <a:lnSpc>
                <a:spcPct val="90000"/>
              </a:lnSpc>
              <a:spcBef>
                <a:spcPts val="1000"/>
              </a:spcBef>
              <a:spcAft>
                <a:spcPts val="0"/>
              </a:spcAft>
              <a:buClr>
                <a:schemeClr val="dk1"/>
              </a:buClr>
              <a:buSzPts val="2800"/>
              <a:buChar char="•"/>
            </a:pPr>
            <a:r>
              <a:rPr lang="en-US"/>
              <a:t>DROP DATABASE </a:t>
            </a:r>
            <a:r>
              <a:rPr i="1" lang="en-US"/>
              <a:t>DatabaseName</a:t>
            </a:r>
            <a:r>
              <a:rPr lang="en-US"/>
              <a:t>;</a:t>
            </a:r>
            <a:endParaRPr/>
          </a:p>
          <a:p>
            <a:pPr indent="-228600" lvl="0" marL="228600" rtl="0" algn="just">
              <a:lnSpc>
                <a:spcPct val="90000"/>
              </a:lnSpc>
              <a:spcBef>
                <a:spcPts val="1000"/>
              </a:spcBef>
              <a:spcAft>
                <a:spcPts val="0"/>
              </a:spcAft>
              <a:buClr>
                <a:schemeClr val="dk1"/>
              </a:buClr>
              <a:buSzPts val="2800"/>
              <a:buChar char="•"/>
            </a:pPr>
            <a:r>
              <a:rPr lang="en-US"/>
              <a:t>Always the database name should be unique within the RDBMS</a:t>
            </a:r>
            <a:endParaRPr/>
          </a:p>
          <a:p>
            <a:pPr indent="-228600" lvl="0" marL="228600" rtl="0" algn="just">
              <a:lnSpc>
                <a:spcPct val="90000"/>
              </a:lnSpc>
              <a:spcBef>
                <a:spcPts val="1000"/>
              </a:spcBef>
              <a:spcAft>
                <a:spcPts val="0"/>
              </a:spcAft>
              <a:buClr>
                <a:schemeClr val="dk1"/>
              </a:buClr>
              <a:buSzPts val="2800"/>
              <a:buChar char="•"/>
            </a:pPr>
            <a:r>
              <a:rPr lang="en-US"/>
              <a:t>For example, if we want to delete an existing database &lt;testDB&gt;, then the DROP DATABASE statement would be as shown below −</a:t>
            </a:r>
            <a:endParaRPr/>
          </a:p>
          <a:p>
            <a:pPr indent="0" lvl="0" marL="0" rtl="0" algn="just">
              <a:lnSpc>
                <a:spcPct val="90000"/>
              </a:lnSpc>
              <a:spcBef>
                <a:spcPts val="1000"/>
              </a:spcBef>
              <a:spcAft>
                <a:spcPts val="0"/>
              </a:spcAft>
              <a:buClr>
                <a:schemeClr val="dk1"/>
              </a:buClr>
              <a:buSzPts val="2800"/>
              <a:buNone/>
            </a:pPr>
            <a:r>
              <a:rPr lang="en-US"/>
              <a:t>			DROP DATABASE testDB;</a:t>
            </a:r>
            <a:endParaRPr/>
          </a:p>
          <a:p>
            <a:pPr indent="-228600" lvl="0" marL="228600" rtl="0" algn="just">
              <a:lnSpc>
                <a:spcPct val="90000"/>
              </a:lnSpc>
              <a:spcBef>
                <a:spcPts val="1000"/>
              </a:spcBef>
              <a:spcAft>
                <a:spcPts val="0"/>
              </a:spcAft>
              <a:buClr>
                <a:schemeClr val="dk1"/>
              </a:buClr>
              <a:buSzPts val="2800"/>
              <a:buChar char="•"/>
            </a:pPr>
            <a:r>
              <a:rPr lang="en-US"/>
              <a:t>NOTE − Be careful before using this operation because by deleting an existing database would result in loss of complete information stored in the database</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0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781" name="Google Shape;781;p105"/>
          <p:cNvSpPr txBox="1"/>
          <p:nvPr>
            <p:ph idx="1" type="body"/>
          </p:nvPr>
        </p:nvSpPr>
        <p:spPr>
          <a:xfrm>
            <a:off x="838199" y="1371601"/>
            <a:ext cx="11020425" cy="529045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DROP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The SQL </a:t>
            </a:r>
            <a:r>
              <a:rPr lang="en-US">
                <a:solidFill>
                  <a:srgbClr val="FF0000"/>
                </a:solidFill>
              </a:rPr>
              <a:t>DROP TABLE </a:t>
            </a:r>
            <a:r>
              <a:rPr lang="en-US"/>
              <a:t>statement is used to remove a table definition and all the data, indexes, triggers, constraints and permission specifications for that table</a:t>
            </a:r>
            <a:endParaRPr/>
          </a:p>
          <a:p>
            <a:pPr indent="-228600" lvl="0" marL="228600" rtl="0" algn="just">
              <a:lnSpc>
                <a:spcPct val="90000"/>
              </a:lnSpc>
              <a:spcBef>
                <a:spcPts val="1000"/>
              </a:spcBef>
              <a:spcAft>
                <a:spcPts val="0"/>
              </a:spcAft>
              <a:buClr>
                <a:schemeClr val="dk1"/>
              </a:buClr>
              <a:buSzPts val="2800"/>
              <a:buChar char="•"/>
            </a:pPr>
            <a:r>
              <a:rPr lang="en-US"/>
              <a:t>The basic syntax of this DROP TABLE statement is as follows −</a:t>
            </a:r>
            <a:endParaRPr/>
          </a:p>
          <a:p>
            <a:pPr indent="-228600" lvl="0" marL="228600" rtl="0" algn="just">
              <a:lnSpc>
                <a:spcPct val="90000"/>
              </a:lnSpc>
              <a:spcBef>
                <a:spcPts val="1000"/>
              </a:spcBef>
              <a:spcAft>
                <a:spcPts val="0"/>
              </a:spcAft>
              <a:buClr>
                <a:schemeClr val="dk1"/>
              </a:buClr>
              <a:buSzPts val="2800"/>
              <a:buChar char="•"/>
            </a:pPr>
            <a:r>
              <a:rPr lang="en-US"/>
              <a:t>DROP TABLE table_name;</a:t>
            </a:r>
            <a:endParaRPr/>
          </a:p>
          <a:p>
            <a:pPr indent="-228600" lvl="0" marL="228600" rtl="0" algn="just">
              <a:lnSpc>
                <a:spcPct val="90000"/>
              </a:lnSpc>
              <a:spcBef>
                <a:spcPts val="1000"/>
              </a:spcBef>
              <a:spcAft>
                <a:spcPts val="0"/>
              </a:spcAft>
              <a:buClr>
                <a:schemeClr val="dk1"/>
              </a:buClr>
              <a:buSzPts val="2800"/>
              <a:buChar char="•"/>
            </a:pPr>
            <a:r>
              <a:rPr lang="en-US"/>
              <a:t>For example, if we want to drop the CUSTOMERS table from the database, we use the query</a:t>
            </a:r>
            <a:endParaRPr/>
          </a:p>
          <a:p>
            <a:pPr indent="0" lvl="0" marL="0" rtl="0" algn="just">
              <a:lnSpc>
                <a:spcPct val="90000"/>
              </a:lnSpc>
              <a:spcBef>
                <a:spcPts val="1000"/>
              </a:spcBef>
              <a:spcAft>
                <a:spcPts val="0"/>
              </a:spcAft>
              <a:buClr>
                <a:schemeClr val="dk1"/>
              </a:buClr>
              <a:buSzPts val="2800"/>
              <a:buNone/>
            </a:pPr>
            <a:r>
              <a:rPr lang="en-US"/>
              <a:t>			DROP TABLE CUSTOMERS;</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0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787" name="Google Shape;787;p106"/>
          <p:cNvSpPr txBox="1"/>
          <p:nvPr>
            <p:ph idx="1" type="body"/>
          </p:nvPr>
        </p:nvSpPr>
        <p:spPr>
          <a:xfrm>
            <a:off x="838199" y="1371601"/>
            <a:ext cx="11020425" cy="5290456"/>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ALTER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The </a:t>
            </a:r>
            <a:r>
              <a:rPr lang="en-US">
                <a:solidFill>
                  <a:srgbClr val="FF0000"/>
                </a:solidFill>
              </a:rPr>
              <a:t>ALTER TABLE </a:t>
            </a:r>
            <a:r>
              <a:rPr lang="en-US"/>
              <a:t>statement is used to add, delete, or modify columns in an existing table</a:t>
            </a:r>
            <a:endParaRPr/>
          </a:p>
          <a:p>
            <a:pPr indent="-228600" lvl="0" marL="228600" rtl="0" algn="just">
              <a:lnSpc>
                <a:spcPct val="90000"/>
              </a:lnSpc>
              <a:spcBef>
                <a:spcPts val="1000"/>
              </a:spcBef>
              <a:spcAft>
                <a:spcPts val="0"/>
              </a:spcAft>
              <a:buClr>
                <a:schemeClr val="dk1"/>
              </a:buClr>
              <a:buSzPts val="2800"/>
              <a:buChar char="•"/>
            </a:pPr>
            <a:r>
              <a:rPr lang="en-US"/>
              <a:t>The ALTER TABLE statement is also used to add and drop various constraints on an existing table</a:t>
            </a:r>
            <a:endParaRPr/>
          </a:p>
          <a:p>
            <a:pPr indent="-228600" lvl="0" marL="228600" rtl="0" algn="just">
              <a:lnSpc>
                <a:spcPct val="90000"/>
              </a:lnSpc>
              <a:spcBef>
                <a:spcPts val="1000"/>
              </a:spcBef>
              <a:spcAft>
                <a:spcPts val="0"/>
              </a:spcAft>
              <a:buClr>
                <a:schemeClr val="dk1"/>
              </a:buClr>
              <a:buSzPts val="2800"/>
              <a:buChar char="•"/>
            </a:pPr>
            <a:r>
              <a:rPr lang="en-US"/>
              <a:t>To add a new column to table we use the query:</a:t>
            </a:r>
            <a:endParaRPr/>
          </a:p>
          <a:p>
            <a:pPr indent="0" lvl="0" marL="0" rtl="0" algn="just">
              <a:lnSpc>
                <a:spcPct val="90000"/>
              </a:lnSpc>
              <a:spcBef>
                <a:spcPts val="1000"/>
              </a:spcBef>
              <a:spcAft>
                <a:spcPts val="0"/>
              </a:spcAft>
              <a:buClr>
                <a:schemeClr val="dk1"/>
              </a:buClr>
              <a:buSzPts val="2800"/>
              <a:buNone/>
            </a:pPr>
            <a:r>
              <a:rPr lang="en-US"/>
              <a:t>		ALTER TABLE </a:t>
            </a:r>
            <a:r>
              <a:rPr i="1" lang="en-US"/>
              <a:t>table_name</a:t>
            </a:r>
            <a:endParaRPr i="1"/>
          </a:p>
          <a:p>
            <a:pPr indent="0" lvl="0" marL="0" rtl="0" algn="just">
              <a:lnSpc>
                <a:spcPct val="90000"/>
              </a:lnSpc>
              <a:spcBef>
                <a:spcPts val="1000"/>
              </a:spcBef>
              <a:spcAft>
                <a:spcPts val="0"/>
              </a:spcAft>
              <a:buClr>
                <a:schemeClr val="dk1"/>
              </a:buClr>
              <a:buSzPts val="2800"/>
              <a:buNone/>
            </a:pPr>
            <a:r>
              <a:rPr lang="en-US"/>
              <a:t>		ADD </a:t>
            </a:r>
            <a:r>
              <a:rPr i="1" lang="en-US"/>
              <a:t>column_name </a:t>
            </a:r>
            <a:r>
              <a:rPr lang="en-US"/>
              <a:t>datatype;</a:t>
            </a:r>
            <a:endParaRPr/>
          </a:p>
          <a:p>
            <a:pPr indent="-228600" lvl="0" marL="228600" rtl="0" algn="just">
              <a:lnSpc>
                <a:spcPct val="90000"/>
              </a:lnSpc>
              <a:spcBef>
                <a:spcPts val="1000"/>
              </a:spcBef>
              <a:spcAft>
                <a:spcPts val="0"/>
              </a:spcAft>
              <a:buClr>
                <a:schemeClr val="dk1"/>
              </a:buClr>
              <a:buSzPts val="2800"/>
              <a:buChar char="•"/>
            </a:pPr>
            <a:r>
              <a:rPr lang="en-US"/>
              <a:t>For example:</a:t>
            </a:r>
            <a:endParaRPr/>
          </a:p>
          <a:p>
            <a:pPr indent="0" lvl="0" marL="0" rtl="0" algn="just">
              <a:lnSpc>
                <a:spcPct val="90000"/>
              </a:lnSpc>
              <a:spcBef>
                <a:spcPts val="1000"/>
              </a:spcBef>
              <a:spcAft>
                <a:spcPts val="0"/>
              </a:spcAft>
              <a:buClr>
                <a:schemeClr val="dk1"/>
              </a:buClr>
              <a:buSzPts val="2800"/>
              <a:buNone/>
            </a:pPr>
            <a:r>
              <a:rPr lang="en-US"/>
              <a:t>		ALTER TABLE CUSTOMERS</a:t>
            </a:r>
            <a:endParaRPr/>
          </a:p>
          <a:p>
            <a:pPr indent="0" lvl="0" marL="0" rtl="0" algn="just">
              <a:lnSpc>
                <a:spcPct val="90000"/>
              </a:lnSpc>
              <a:spcBef>
                <a:spcPts val="1000"/>
              </a:spcBef>
              <a:spcAft>
                <a:spcPts val="0"/>
              </a:spcAft>
              <a:buClr>
                <a:schemeClr val="dk1"/>
              </a:buClr>
              <a:buSzPts val="2800"/>
              <a:buNone/>
            </a:pPr>
            <a:r>
              <a:rPr lang="en-US"/>
              <a:t>		ADD Email varchar(255);</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0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793" name="Google Shape;793;p107"/>
          <p:cNvSpPr txBox="1"/>
          <p:nvPr>
            <p:ph idx="1" type="body"/>
          </p:nvPr>
        </p:nvSpPr>
        <p:spPr>
          <a:xfrm>
            <a:off x="838199" y="1371601"/>
            <a:ext cx="11020425" cy="529045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ALTER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To delete a column in a table, we use the query:</a:t>
            </a:r>
            <a:endParaRPr/>
          </a:p>
          <a:p>
            <a:pPr indent="0" lvl="0" marL="0" rtl="0" algn="just">
              <a:lnSpc>
                <a:spcPct val="90000"/>
              </a:lnSpc>
              <a:spcBef>
                <a:spcPts val="1000"/>
              </a:spcBef>
              <a:spcAft>
                <a:spcPts val="0"/>
              </a:spcAft>
              <a:buClr>
                <a:schemeClr val="dk1"/>
              </a:buClr>
              <a:buSzPts val="2800"/>
              <a:buNone/>
            </a:pPr>
            <a:r>
              <a:rPr lang="en-US"/>
              <a:t>		ALTER TABLE </a:t>
            </a:r>
            <a:r>
              <a:rPr i="1" lang="en-US"/>
              <a:t>table_name</a:t>
            </a:r>
            <a:endParaRPr i="1"/>
          </a:p>
          <a:p>
            <a:pPr indent="0" lvl="0" marL="0" rtl="0" algn="just">
              <a:lnSpc>
                <a:spcPct val="90000"/>
              </a:lnSpc>
              <a:spcBef>
                <a:spcPts val="1000"/>
              </a:spcBef>
              <a:spcAft>
                <a:spcPts val="0"/>
              </a:spcAft>
              <a:buClr>
                <a:schemeClr val="dk1"/>
              </a:buClr>
              <a:buSzPts val="2800"/>
              <a:buNone/>
            </a:pPr>
            <a:r>
              <a:rPr lang="en-US"/>
              <a:t>		DROP COLUMN </a:t>
            </a:r>
            <a:r>
              <a:rPr i="1" lang="en-US"/>
              <a:t>column_name</a:t>
            </a:r>
            <a:r>
              <a:rPr lang="en-US"/>
              <a:t>;</a:t>
            </a:r>
            <a:endParaRPr/>
          </a:p>
          <a:p>
            <a:pPr indent="-228600" lvl="0" marL="228600" rtl="0" algn="just">
              <a:lnSpc>
                <a:spcPct val="90000"/>
              </a:lnSpc>
              <a:spcBef>
                <a:spcPts val="1000"/>
              </a:spcBef>
              <a:spcAft>
                <a:spcPts val="0"/>
              </a:spcAft>
              <a:buClr>
                <a:schemeClr val="dk1"/>
              </a:buClr>
              <a:buSzPts val="2800"/>
              <a:buChar char="•"/>
            </a:pPr>
            <a:r>
              <a:rPr lang="en-US"/>
              <a:t>For example:</a:t>
            </a:r>
            <a:endParaRPr/>
          </a:p>
          <a:p>
            <a:pPr indent="0" lvl="0" marL="0" rtl="0" algn="just">
              <a:lnSpc>
                <a:spcPct val="90000"/>
              </a:lnSpc>
              <a:spcBef>
                <a:spcPts val="1000"/>
              </a:spcBef>
              <a:spcAft>
                <a:spcPts val="0"/>
              </a:spcAft>
              <a:buClr>
                <a:schemeClr val="dk1"/>
              </a:buClr>
              <a:buSzPts val="2800"/>
              <a:buNone/>
            </a:pPr>
            <a:r>
              <a:rPr lang="en-US"/>
              <a:t>		ALTER TABLE Customers</a:t>
            </a:r>
            <a:endParaRPr/>
          </a:p>
          <a:p>
            <a:pPr indent="0" lvl="0" marL="0" rtl="0" algn="just">
              <a:lnSpc>
                <a:spcPct val="90000"/>
              </a:lnSpc>
              <a:spcBef>
                <a:spcPts val="1000"/>
              </a:spcBef>
              <a:spcAft>
                <a:spcPts val="0"/>
              </a:spcAft>
              <a:buClr>
                <a:schemeClr val="dk1"/>
              </a:buClr>
              <a:buSzPts val="2800"/>
              <a:buNone/>
            </a:pPr>
            <a:r>
              <a:rPr lang="en-US"/>
              <a:t>		DROP COLUMN Email;</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0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799" name="Google Shape;799;p108"/>
          <p:cNvSpPr txBox="1"/>
          <p:nvPr>
            <p:ph idx="1" type="body"/>
          </p:nvPr>
        </p:nvSpPr>
        <p:spPr>
          <a:xfrm>
            <a:off x="838199" y="1371601"/>
            <a:ext cx="11020425" cy="5290456"/>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rgbClr val="FF0000"/>
              </a:buClr>
              <a:buSzPct val="100000"/>
              <a:buNone/>
            </a:pPr>
            <a:r>
              <a:rPr b="1" lang="en-US">
                <a:solidFill>
                  <a:srgbClr val="FF0000"/>
                </a:solidFill>
              </a:rPr>
              <a:t>SQL Commands – INSERT Command</a:t>
            </a:r>
            <a:endParaRPr>
              <a:solidFill>
                <a:srgbClr val="FF0000"/>
              </a:solidFill>
            </a:endParaRPr>
          </a:p>
          <a:p>
            <a:pPr indent="-228600" lvl="0" marL="228600" rtl="0" algn="just">
              <a:lnSpc>
                <a:spcPct val="90000"/>
              </a:lnSpc>
              <a:spcBef>
                <a:spcPts val="1000"/>
              </a:spcBef>
              <a:spcAft>
                <a:spcPts val="0"/>
              </a:spcAft>
              <a:buClr>
                <a:schemeClr val="dk1"/>
              </a:buClr>
              <a:buSzPct val="100000"/>
              <a:buChar char="•"/>
            </a:pPr>
            <a:r>
              <a:rPr lang="en-US"/>
              <a:t>The SQL </a:t>
            </a:r>
            <a:r>
              <a:rPr lang="en-US">
                <a:solidFill>
                  <a:srgbClr val="FF0000"/>
                </a:solidFill>
              </a:rPr>
              <a:t>INSERT INTO </a:t>
            </a:r>
            <a:r>
              <a:rPr lang="en-US"/>
              <a:t>Statement is used to add new rows of data to a table in the database</a:t>
            </a:r>
            <a:endParaRPr/>
          </a:p>
          <a:p>
            <a:pPr indent="-228600" lvl="0" marL="228600" rtl="0" algn="just">
              <a:lnSpc>
                <a:spcPct val="90000"/>
              </a:lnSpc>
              <a:spcBef>
                <a:spcPts val="1000"/>
              </a:spcBef>
              <a:spcAft>
                <a:spcPts val="0"/>
              </a:spcAft>
              <a:buClr>
                <a:schemeClr val="dk1"/>
              </a:buClr>
              <a:buSzPct val="100000"/>
              <a:buChar char="•"/>
            </a:pPr>
            <a:r>
              <a:rPr lang="en-US"/>
              <a:t>There are two basic syntaxes of the INSERT INTO statement which are shown below:</a:t>
            </a:r>
            <a:endParaRPr/>
          </a:p>
          <a:p>
            <a:pPr indent="0" lvl="0" marL="0" rtl="0" algn="just">
              <a:lnSpc>
                <a:spcPct val="90000"/>
              </a:lnSpc>
              <a:spcBef>
                <a:spcPts val="1000"/>
              </a:spcBef>
              <a:spcAft>
                <a:spcPts val="0"/>
              </a:spcAft>
              <a:buClr>
                <a:schemeClr val="dk1"/>
              </a:buClr>
              <a:buSzPct val="100000"/>
              <a:buNone/>
            </a:pPr>
            <a:r>
              <a:rPr lang="en-US"/>
              <a:t>	INSERT INTO </a:t>
            </a:r>
            <a:r>
              <a:rPr i="1" lang="en-US"/>
              <a:t>TABLE_NAME </a:t>
            </a:r>
            <a:r>
              <a:rPr lang="en-US"/>
              <a:t>(</a:t>
            </a:r>
            <a:r>
              <a:rPr i="1" lang="en-US"/>
              <a:t>column1, column2, column3,...columnN</a:t>
            </a:r>
            <a:r>
              <a:rPr lang="en-US"/>
              <a:t>)  </a:t>
            </a:r>
            <a:endParaRPr/>
          </a:p>
          <a:p>
            <a:pPr indent="0" lvl="0" marL="0" rtl="0" algn="just">
              <a:lnSpc>
                <a:spcPct val="90000"/>
              </a:lnSpc>
              <a:spcBef>
                <a:spcPts val="1000"/>
              </a:spcBef>
              <a:spcAft>
                <a:spcPts val="0"/>
              </a:spcAft>
              <a:buClr>
                <a:schemeClr val="dk1"/>
              </a:buClr>
              <a:buSzPct val="100000"/>
              <a:buNone/>
            </a:pPr>
            <a:r>
              <a:rPr lang="en-US"/>
              <a:t>	VALUES (</a:t>
            </a:r>
            <a:r>
              <a:rPr i="1" lang="en-US"/>
              <a:t>value1, value2, value3,...valueN</a:t>
            </a:r>
            <a:r>
              <a:rPr lang="en-US"/>
              <a:t>);</a:t>
            </a:r>
            <a:endParaRPr/>
          </a:p>
          <a:p>
            <a:pPr indent="-228600" lvl="0" marL="228600" rtl="0" algn="just">
              <a:lnSpc>
                <a:spcPct val="90000"/>
              </a:lnSpc>
              <a:spcBef>
                <a:spcPts val="1000"/>
              </a:spcBef>
              <a:spcAft>
                <a:spcPts val="0"/>
              </a:spcAft>
              <a:buClr>
                <a:schemeClr val="dk1"/>
              </a:buClr>
              <a:buSzPct val="100000"/>
              <a:buChar char="•"/>
            </a:pPr>
            <a:r>
              <a:rPr lang="en-US"/>
              <a:t>Here, column1, column2, column3,...columnN are the names of the columns in the table into which you want to insert the data</a:t>
            </a:r>
            <a:endParaRPr/>
          </a:p>
          <a:p>
            <a:pPr indent="-228600" lvl="0" marL="228600" rtl="0" algn="just">
              <a:lnSpc>
                <a:spcPct val="90000"/>
              </a:lnSpc>
              <a:spcBef>
                <a:spcPts val="1000"/>
              </a:spcBef>
              <a:spcAft>
                <a:spcPts val="0"/>
              </a:spcAft>
              <a:buClr>
                <a:schemeClr val="dk1"/>
              </a:buClr>
              <a:buSzPct val="100000"/>
              <a:buChar char="•"/>
            </a:pPr>
            <a:r>
              <a:rPr lang="en-US"/>
              <a:t>We may not need to specify the column(s) name in the SQL query if we are adding values for all the columns of the table</a:t>
            </a:r>
            <a:endParaRPr/>
          </a:p>
          <a:p>
            <a:pPr indent="-228600" lvl="0" marL="228600" rtl="0" algn="just">
              <a:lnSpc>
                <a:spcPct val="90000"/>
              </a:lnSpc>
              <a:spcBef>
                <a:spcPts val="1000"/>
              </a:spcBef>
              <a:spcAft>
                <a:spcPts val="0"/>
              </a:spcAft>
              <a:buClr>
                <a:schemeClr val="dk1"/>
              </a:buClr>
              <a:buSzPct val="100000"/>
              <a:buChar char="•"/>
            </a:pPr>
            <a:r>
              <a:rPr lang="en-US"/>
              <a:t>But make sure the order of the values is in the same order as the columns in the table</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09"/>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805" name="Google Shape;805;p109"/>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90000"/>
              </a:lnSpc>
              <a:spcBef>
                <a:spcPts val="0"/>
              </a:spcBef>
              <a:spcAft>
                <a:spcPts val="0"/>
              </a:spcAft>
              <a:buClr>
                <a:srgbClr val="FF0000"/>
              </a:buClr>
              <a:buSzPct val="100000"/>
              <a:buNone/>
            </a:pPr>
            <a:r>
              <a:rPr b="1" lang="en-US">
                <a:solidFill>
                  <a:srgbClr val="FF0000"/>
                </a:solidFill>
              </a:rPr>
              <a:t>SQL Commands – INSERT Command</a:t>
            </a:r>
            <a:endParaRPr>
              <a:solidFill>
                <a:srgbClr val="FF0000"/>
              </a:solidFill>
            </a:endParaRPr>
          </a:p>
          <a:p>
            <a:pPr indent="-228600" lvl="0" marL="228600" rtl="0" algn="just">
              <a:lnSpc>
                <a:spcPct val="90000"/>
              </a:lnSpc>
              <a:spcBef>
                <a:spcPts val="1000"/>
              </a:spcBef>
              <a:spcAft>
                <a:spcPts val="0"/>
              </a:spcAft>
              <a:buClr>
                <a:schemeClr val="dk1"/>
              </a:buClr>
              <a:buSzPct val="100000"/>
              <a:buChar char="•"/>
            </a:pPr>
            <a:r>
              <a:rPr lang="en-US"/>
              <a:t>The other way of using INSERT TO is as follows:</a:t>
            </a:r>
            <a:endParaRPr/>
          </a:p>
          <a:p>
            <a:pPr indent="0" lvl="0" marL="0" rtl="0" algn="just">
              <a:lnSpc>
                <a:spcPct val="90000"/>
              </a:lnSpc>
              <a:spcBef>
                <a:spcPts val="1000"/>
              </a:spcBef>
              <a:spcAft>
                <a:spcPts val="0"/>
              </a:spcAft>
              <a:buClr>
                <a:schemeClr val="dk1"/>
              </a:buClr>
              <a:buSzPct val="100000"/>
              <a:buNone/>
            </a:pPr>
            <a:r>
              <a:rPr lang="en-US"/>
              <a:t>	INSERT INTO </a:t>
            </a:r>
            <a:r>
              <a:rPr i="1" lang="en-US"/>
              <a:t>TABLE_NAME </a:t>
            </a:r>
            <a:r>
              <a:rPr lang="en-US"/>
              <a:t>VALUES (</a:t>
            </a:r>
            <a:r>
              <a:rPr i="1" lang="en-US"/>
              <a:t>value1,value2,value3,...valueN</a:t>
            </a:r>
            <a:r>
              <a:rPr lang="en-US"/>
              <a:t>);</a:t>
            </a:r>
            <a:endParaRPr/>
          </a:p>
          <a:p>
            <a:pPr indent="-228600" lvl="0" marL="228600" rtl="0" algn="just">
              <a:lnSpc>
                <a:spcPct val="90000"/>
              </a:lnSpc>
              <a:spcBef>
                <a:spcPts val="1000"/>
              </a:spcBef>
              <a:spcAft>
                <a:spcPts val="0"/>
              </a:spcAft>
              <a:buClr>
                <a:schemeClr val="dk1"/>
              </a:buClr>
              <a:buSzPct val="100000"/>
              <a:buChar char="•"/>
            </a:pPr>
            <a:r>
              <a:rPr lang="en-US"/>
              <a:t>The following statements would create six records in the CUSTOMERS table.</a:t>
            </a:r>
            <a:endParaRPr/>
          </a:p>
          <a:p>
            <a:pPr indent="0" lvl="0" marL="0" rtl="0" algn="just">
              <a:lnSpc>
                <a:spcPct val="90000"/>
              </a:lnSpc>
              <a:spcBef>
                <a:spcPts val="1000"/>
              </a:spcBef>
              <a:spcAft>
                <a:spcPts val="0"/>
              </a:spcAft>
              <a:buClr>
                <a:schemeClr val="dk1"/>
              </a:buClr>
              <a:buSzPct val="100000"/>
              <a:buNone/>
            </a:pPr>
            <a:r>
              <a:rPr lang="en-US"/>
              <a:t>	INSERT INTO CUSTOMERS (ID,NAME,AGE,ADDRESS,SALARY)</a:t>
            </a:r>
            <a:endParaRPr/>
          </a:p>
          <a:p>
            <a:pPr indent="0" lvl="0" marL="0" rtl="0" algn="just">
              <a:lnSpc>
                <a:spcPct val="90000"/>
              </a:lnSpc>
              <a:spcBef>
                <a:spcPts val="1000"/>
              </a:spcBef>
              <a:spcAft>
                <a:spcPts val="0"/>
              </a:spcAft>
              <a:buClr>
                <a:schemeClr val="dk1"/>
              </a:buClr>
              <a:buSzPct val="100000"/>
              <a:buNone/>
            </a:pPr>
            <a:r>
              <a:rPr lang="en-US"/>
              <a:t>	VALUES (1, 'Ramesh', 32, 'Ahmedabad', 2000.00 );</a:t>
            </a:r>
            <a:endParaRPr/>
          </a:p>
          <a:p>
            <a:pPr indent="0" lvl="0" marL="0" rtl="0" algn="just">
              <a:lnSpc>
                <a:spcPct val="90000"/>
              </a:lnSpc>
              <a:spcBef>
                <a:spcPts val="1000"/>
              </a:spcBef>
              <a:spcAft>
                <a:spcPts val="0"/>
              </a:spcAft>
              <a:buClr>
                <a:schemeClr val="dk1"/>
              </a:buClr>
              <a:buSzPct val="100000"/>
              <a:buNone/>
            </a:pPr>
            <a:r>
              <a:rPr lang="en-US"/>
              <a:t>	INSERT INTO CUSTOMERS (ID,NAME,AGE,ADDRESS,SALARY)</a:t>
            </a:r>
            <a:endParaRPr/>
          </a:p>
          <a:p>
            <a:pPr indent="0" lvl="0" marL="0" rtl="0" algn="just">
              <a:lnSpc>
                <a:spcPct val="90000"/>
              </a:lnSpc>
              <a:spcBef>
                <a:spcPts val="1000"/>
              </a:spcBef>
              <a:spcAft>
                <a:spcPts val="0"/>
              </a:spcAft>
              <a:buClr>
                <a:schemeClr val="dk1"/>
              </a:buClr>
              <a:buSzPct val="100000"/>
              <a:buNone/>
            </a:pPr>
            <a:r>
              <a:rPr lang="en-US"/>
              <a:t>	VALUES (2, 'Khilan', 25, 'Delhi', 1500.00 );</a:t>
            </a:r>
            <a:endParaRPr/>
          </a:p>
          <a:p>
            <a:pPr indent="0" lvl="0" marL="0" rtl="0" algn="just">
              <a:lnSpc>
                <a:spcPct val="90000"/>
              </a:lnSpc>
              <a:spcBef>
                <a:spcPts val="1000"/>
              </a:spcBef>
              <a:spcAft>
                <a:spcPts val="0"/>
              </a:spcAft>
              <a:buClr>
                <a:schemeClr val="dk1"/>
              </a:buClr>
              <a:buSzPct val="100000"/>
              <a:buNone/>
            </a:pPr>
            <a:r>
              <a:rPr lang="en-US"/>
              <a:t>	INSERT INTO CUSTOMERS (ID,NAME,AGE,ADDRESS,SALARY)</a:t>
            </a:r>
            <a:endParaRPr/>
          </a:p>
          <a:p>
            <a:pPr indent="0" lvl="0" marL="0" rtl="0" algn="just">
              <a:lnSpc>
                <a:spcPct val="90000"/>
              </a:lnSpc>
              <a:spcBef>
                <a:spcPts val="1000"/>
              </a:spcBef>
              <a:spcAft>
                <a:spcPts val="0"/>
              </a:spcAft>
              <a:buClr>
                <a:schemeClr val="dk1"/>
              </a:buClr>
              <a:buSzPct val="100000"/>
              <a:buNone/>
            </a:pPr>
            <a:r>
              <a:rPr lang="en-US"/>
              <a:t>	VALUES (3, 'kaushik', 23, 'Kota', 2000.00 );</a:t>
            </a:r>
            <a:endParaRPr/>
          </a:p>
          <a:p>
            <a:pPr indent="0" lvl="0" marL="0" rtl="0" algn="just">
              <a:lnSpc>
                <a:spcPct val="90000"/>
              </a:lnSpc>
              <a:spcBef>
                <a:spcPts val="1000"/>
              </a:spcBef>
              <a:spcAft>
                <a:spcPts val="0"/>
              </a:spcAft>
              <a:buClr>
                <a:schemeClr val="dk1"/>
              </a:buClr>
              <a:buSzPct val="100000"/>
              <a:buNone/>
            </a:pPr>
            <a:r>
              <a:rPr lang="en-US"/>
              <a:t>	INSERT INTO CUSTOMERS (ID,NAME,AGE,ADDRESS,SALARY)</a:t>
            </a:r>
            <a:endParaRPr/>
          </a:p>
          <a:p>
            <a:pPr indent="0" lvl="0" marL="0" rtl="0" algn="just">
              <a:lnSpc>
                <a:spcPct val="90000"/>
              </a:lnSpc>
              <a:spcBef>
                <a:spcPts val="1000"/>
              </a:spcBef>
              <a:spcAft>
                <a:spcPts val="0"/>
              </a:spcAft>
              <a:buClr>
                <a:schemeClr val="dk1"/>
              </a:buClr>
              <a:buSzPct val="100000"/>
              <a:buNone/>
            </a:pPr>
            <a:r>
              <a:rPr lang="en-US"/>
              <a:t>	VALUES (4, 'Chaitali', 25, 'Mumbai', 6500.00 );</a:t>
            </a:r>
            <a:endParaRPr/>
          </a:p>
          <a:p>
            <a:pPr indent="0" lvl="0" marL="0" rtl="0" algn="just">
              <a:lnSpc>
                <a:spcPct val="90000"/>
              </a:lnSpc>
              <a:spcBef>
                <a:spcPts val="1000"/>
              </a:spcBef>
              <a:spcAft>
                <a:spcPts val="0"/>
              </a:spcAft>
              <a:buClr>
                <a:schemeClr val="dk1"/>
              </a:buClr>
              <a:buSzPct val="100000"/>
              <a:buNone/>
            </a:pPr>
            <a:r>
              <a:rPr lang="en-US"/>
              <a:t>	INSERT INTO CUSTOMERS (ID,NAME,AGE,ADDRESS,SALARY)</a:t>
            </a:r>
            <a:endParaRPr/>
          </a:p>
          <a:p>
            <a:pPr indent="0" lvl="0" marL="0" rtl="0" algn="just">
              <a:lnSpc>
                <a:spcPct val="90000"/>
              </a:lnSpc>
              <a:spcBef>
                <a:spcPts val="1000"/>
              </a:spcBef>
              <a:spcAft>
                <a:spcPts val="0"/>
              </a:spcAft>
              <a:buClr>
                <a:schemeClr val="dk1"/>
              </a:buClr>
              <a:buSzPct val="100000"/>
              <a:buNone/>
            </a:pPr>
            <a:r>
              <a:rPr lang="en-US"/>
              <a:t>	VALUES (5, 'Hardik', 27, 'Bhopal', 8500.00 );</a:t>
            </a:r>
            <a:endParaRPr/>
          </a:p>
          <a:p>
            <a:pPr indent="0" lvl="0" marL="0" rtl="0" algn="just">
              <a:lnSpc>
                <a:spcPct val="90000"/>
              </a:lnSpc>
              <a:spcBef>
                <a:spcPts val="1000"/>
              </a:spcBef>
              <a:spcAft>
                <a:spcPts val="0"/>
              </a:spcAft>
              <a:buClr>
                <a:schemeClr val="dk1"/>
              </a:buClr>
              <a:buSzPct val="100000"/>
              <a:buNone/>
            </a:pPr>
            <a:r>
              <a:rPr lang="en-US"/>
              <a:t>	INSERT INTO CUSTOMERS (ID,NAME,AGE,ADDRESS,SALARY)</a:t>
            </a:r>
            <a:endParaRPr/>
          </a:p>
          <a:p>
            <a:pPr indent="0" lvl="0" marL="0" rtl="0" algn="just">
              <a:lnSpc>
                <a:spcPct val="90000"/>
              </a:lnSpc>
              <a:spcBef>
                <a:spcPts val="1000"/>
              </a:spcBef>
              <a:spcAft>
                <a:spcPts val="0"/>
              </a:spcAft>
              <a:buClr>
                <a:schemeClr val="dk1"/>
              </a:buClr>
              <a:buSzPct val="100000"/>
              <a:buNone/>
            </a:pPr>
            <a:r>
              <a:rPr lang="en-US"/>
              <a:t>	VALUES (6, 'Komal', 22, 'MP', 4500.00 );</a:t>
            </a:r>
            <a:endParaRPr/>
          </a:p>
          <a:p>
            <a:pPr indent="-104140" lvl="0" marL="228600" rtl="0" algn="just">
              <a:lnSpc>
                <a:spcPct val="90000"/>
              </a:lnSpc>
              <a:spcBef>
                <a:spcPts val="1000"/>
              </a:spcBef>
              <a:spcAft>
                <a:spcPts val="0"/>
              </a:spcAft>
              <a:buClr>
                <a:schemeClr val="dk1"/>
              </a:buClr>
              <a:buSzPct val="100000"/>
              <a:buNone/>
            </a:pPr>
            <a:r>
              <a:t/>
            </a:r>
            <a:endParaRPr/>
          </a:p>
          <a:p>
            <a:pPr indent="-104140" lvl="0" marL="228600" rtl="0" algn="just">
              <a:lnSpc>
                <a:spcPct val="90000"/>
              </a:lnSpc>
              <a:spcBef>
                <a:spcPts val="1000"/>
              </a:spcBef>
              <a:spcAft>
                <a:spcPts val="0"/>
              </a:spcAft>
              <a:buClr>
                <a:schemeClr val="dk1"/>
              </a:buClr>
              <a:buSzPct val="100000"/>
              <a:buNone/>
            </a:pPr>
            <a:r>
              <a:t/>
            </a:r>
            <a:endParaRPr/>
          </a:p>
          <a:p>
            <a:pPr indent="-104140" lvl="0" marL="228600" rtl="0" algn="just">
              <a:lnSpc>
                <a:spcPct val="90000"/>
              </a:lnSpc>
              <a:spcBef>
                <a:spcPts val="1000"/>
              </a:spcBef>
              <a:spcAft>
                <a:spcPts val="0"/>
              </a:spcAft>
              <a:buClr>
                <a:schemeClr val="dk1"/>
              </a:buClr>
              <a:buSzPct val="100000"/>
              <a:buNone/>
            </a:pPr>
            <a:r>
              <a:t/>
            </a:r>
            <a:endParaRPr/>
          </a:p>
          <a:p>
            <a:pPr indent="-104140"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a:p>
            <a:pPr indent="-104140"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147" name="Google Shape;147;p11"/>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Relation – Formal Definition</a:t>
            </a:r>
            <a:endParaRPr/>
          </a:p>
          <a:p>
            <a:pPr indent="-228600" lvl="0" marL="228600" rtl="0" algn="just">
              <a:lnSpc>
                <a:spcPct val="90000"/>
              </a:lnSpc>
              <a:spcBef>
                <a:spcPts val="1000"/>
              </a:spcBef>
              <a:spcAft>
                <a:spcPts val="0"/>
              </a:spcAft>
              <a:buClr>
                <a:schemeClr val="dk1"/>
              </a:buClr>
              <a:buSzPts val="2800"/>
              <a:buChar char="•"/>
            </a:pPr>
            <a:r>
              <a:rPr b="1" lang="en-US"/>
              <a:t>Domain</a:t>
            </a:r>
            <a:r>
              <a:rPr lang="en-US"/>
              <a:t> is the pool of values from which a particular value is taken</a:t>
            </a:r>
            <a:endParaRPr/>
          </a:p>
          <a:p>
            <a:pPr indent="-228600" lvl="0" marL="228600" rtl="0" algn="just">
              <a:lnSpc>
                <a:spcPct val="90000"/>
              </a:lnSpc>
              <a:spcBef>
                <a:spcPts val="1000"/>
              </a:spcBef>
              <a:spcAft>
                <a:spcPts val="0"/>
              </a:spcAft>
              <a:buClr>
                <a:schemeClr val="dk1"/>
              </a:buClr>
              <a:buSzPts val="2800"/>
              <a:buChar char="•"/>
            </a:pPr>
            <a:r>
              <a:rPr lang="en-US"/>
              <a:t>For example, mobile numbers are the set of 10 digit numbers taken from a domain</a:t>
            </a:r>
            <a:endParaRPr/>
          </a:p>
          <a:p>
            <a:pPr indent="-228600" lvl="0" marL="228600" rtl="0" algn="just">
              <a:lnSpc>
                <a:spcPct val="90000"/>
              </a:lnSpc>
              <a:spcBef>
                <a:spcPts val="1000"/>
              </a:spcBef>
              <a:spcAft>
                <a:spcPts val="0"/>
              </a:spcAft>
              <a:buClr>
                <a:schemeClr val="dk1"/>
              </a:buClr>
              <a:buSzPts val="2800"/>
              <a:buChar char="•"/>
            </a:pPr>
            <a:r>
              <a:rPr lang="en-US"/>
              <a:t>Domain may have a data type or a format defined for it</a:t>
            </a:r>
            <a:endParaRPr/>
          </a:p>
          <a:p>
            <a:pPr indent="-228600" lvl="0" marL="228600" rtl="0" algn="just">
              <a:lnSpc>
                <a:spcPct val="90000"/>
              </a:lnSpc>
              <a:spcBef>
                <a:spcPts val="1000"/>
              </a:spcBef>
              <a:spcAft>
                <a:spcPts val="0"/>
              </a:spcAft>
              <a:buClr>
                <a:schemeClr val="dk1"/>
              </a:buClr>
              <a:buSzPts val="2800"/>
              <a:buChar char="•"/>
            </a:pPr>
            <a:r>
              <a:rPr b="1" lang="en-US"/>
              <a:t>Relation state r </a:t>
            </a:r>
            <a:r>
              <a:rPr lang="en-US"/>
              <a:t>of the relation schema R(A</a:t>
            </a:r>
            <a:r>
              <a:rPr baseline="-25000" lang="en-US"/>
              <a:t>1</a:t>
            </a:r>
            <a:r>
              <a:rPr lang="en-US"/>
              <a:t>, A</a:t>
            </a:r>
            <a:r>
              <a:rPr baseline="-25000" lang="en-US"/>
              <a:t>2</a:t>
            </a:r>
            <a:r>
              <a:rPr lang="en-US"/>
              <a:t>, …, A</a:t>
            </a:r>
            <a:r>
              <a:rPr baseline="-25000" lang="en-US"/>
              <a:t>n</a:t>
            </a:r>
            <a:r>
              <a:rPr lang="en-US"/>
              <a:t>), also denoted by </a:t>
            </a:r>
            <a:r>
              <a:rPr b="1" lang="en-US"/>
              <a:t>r(R)</a:t>
            </a:r>
            <a:r>
              <a:rPr lang="en-US"/>
              <a:t>, is a set of n tuples r = {t</a:t>
            </a:r>
            <a:r>
              <a:rPr baseline="-25000" lang="en-US"/>
              <a:t>1</a:t>
            </a:r>
            <a:r>
              <a:rPr lang="en-US"/>
              <a:t>, t</a:t>
            </a:r>
            <a:r>
              <a:rPr baseline="-25000" lang="en-US"/>
              <a:t>2</a:t>
            </a:r>
            <a:r>
              <a:rPr lang="en-US"/>
              <a:t>,….., t</a:t>
            </a:r>
            <a:r>
              <a:rPr baseline="-25000" lang="en-US"/>
              <a:t>n</a:t>
            </a:r>
            <a:r>
              <a:rPr lang="en-US"/>
              <a:t>}</a:t>
            </a:r>
            <a:endParaRPr/>
          </a:p>
          <a:p>
            <a:pPr indent="-228600" lvl="0" marL="228600" rtl="0" algn="just">
              <a:lnSpc>
                <a:spcPct val="90000"/>
              </a:lnSpc>
              <a:spcBef>
                <a:spcPts val="1000"/>
              </a:spcBef>
              <a:spcAft>
                <a:spcPts val="0"/>
              </a:spcAft>
              <a:buClr>
                <a:schemeClr val="dk1"/>
              </a:buClr>
              <a:buSzPts val="2800"/>
              <a:buChar char="•"/>
            </a:pPr>
            <a:r>
              <a:rPr lang="en-US"/>
              <a:t>Each tuple t is an ordered list of n values t = v</a:t>
            </a:r>
            <a:r>
              <a:rPr baseline="-25000" lang="en-US"/>
              <a:t>1</a:t>
            </a:r>
            <a:r>
              <a:rPr lang="en-US"/>
              <a:t>, v</a:t>
            </a:r>
            <a:r>
              <a:rPr baseline="-25000" lang="en-US"/>
              <a:t>2</a:t>
            </a:r>
            <a:r>
              <a:rPr lang="en-US"/>
              <a:t>, …, v</a:t>
            </a:r>
            <a:r>
              <a:rPr baseline="-25000" lang="en-US"/>
              <a:t>n</a:t>
            </a:r>
            <a:r>
              <a:rPr lang="en-US"/>
              <a:t>, where each value vi, 1 &lt;= i &lt;= n, is an element of dom(A</a:t>
            </a:r>
            <a:r>
              <a:rPr baseline="-25000" lang="en-US"/>
              <a:t>i</a:t>
            </a:r>
            <a:r>
              <a:rPr lang="en-US"/>
              <a:t>) or is a special NULL value</a:t>
            </a:r>
            <a:endParaRPr/>
          </a:p>
          <a:p>
            <a:pPr indent="-50800" lvl="0" marL="22860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10"/>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811" name="Google Shape;811;p110"/>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INSERT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We can create a record in the CUSTOMERS table by using the second syntax as shown below:</a:t>
            </a:r>
            <a:endParaRPr/>
          </a:p>
          <a:p>
            <a:pPr indent="-228600" lvl="0" marL="228600" rtl="0" algn="just">
              <a:lnSpc>
                <a:spcPct val="90000"/>
              </a:lnSpc>
              <a:spcBef>
                <a:spcPts val="1000"/>
              </a:spcBef>
              <a:spcAft>
                <a:spcPts val="0"/>
              </a:spcAft>
              <a:buClr>
                <a:schemeClr val="dk1"/>
              </a:buClr>
              <a:buSzPts val="2800"/>
              <a:buChar char="•"/>
            </a:pPr>
            <a:r>
              <a:rPr lang="en-US"/>
              <a:t>INSERT INTO CUSTOMERS </a:t>
            </a:r>
            <a:endParaRPr/>
          </a:p>
          <a:p>
            <a:pPr indent="-228600" lvl="0" marL="228600" rtl="0" algn="just">
              <a:lnSpc>
                <a:spcPct val="90000"/>
              </a:lnSpc>
              <a:spcBef>
                <a:spcPts val="1000"/>
              </a:spcBef>
              <a:spcAft>
                <a:spcPts val="0"/>
              </a:spcAft>
              <a:buClr>
                <a:schemeClr val="dk1"/>
              </a:buClr>
              <a:buSzPts val="2800"/>
              <a:buChar char="•"/>
            </a:pPr>
            <a:r>
              <a:rPr lang="en-US"/>
              <a:t>VALUES (7, 'Muffy', 24, 'Indore', 10000.00 );</a:t>
            </a:r>
            <a:endParaRPr/>
          </a:p>
          <a:p>
            <a:pPr indent="-228600" lvl="0" marL="228600" rtl="0" algn="just">
              <a:lnSpc>
                <a:spcPct val="90000"/>
              </a:lnSpc>
              <a:spcBef>
                <a:spcPts val="1000"/>
              </a:spcBef>
              <a:spcAft>
                <a:spcPts val="0"/>
              </a:spcAft>
              <a:buClr>
                <a:schemeClr val="dk1"/>
              </a:buClr>
              <a:buSzPts val="2800"/>
              <a:buChar char="•"/>
            </a:pPr>
            <a:r>
              <a:rPr lang="en-US"/>
              <a:t>All the above statements would produce the following records in the CUSTOMERS table as shown below</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812" name="Google Shape;812;p110"/>
          <p:cNvPicPr preferRelativeResize="0"/>
          <p:nvPr/>
        </p:nvPicPr>
        <p:blipFill rotWithShape="1">
          <a:blip r:embed="rId3">
            <a:alphaModFix/>
          </a:blip>
          <a:srcRect b="0" l="0" r="0" t="0"/>
          <a:stretch/>
        </p:blipFill>
        <p:spPr>
          <a:xfrm>
            <a:off x="4324350" y="4254199"/>
            <a:ext cx="5086350" cy="251489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11"/>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818" name="Google Shape;818;p111"/>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SELECT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The SQL </a:t>
            </a:r>
            <a:r>
              <a:rPr lang="en-US">
                <a:solidFill>
                  <a:srgbClr val="FF0000"/>
                </a:solidFill>
              </a:rPr>
              <a:t>SELECT </a:t>
            </a:r>
            <a:r>
              <a:rPr lang="en-US"/>
              <a:t>statement is used to fetch the data from a database table which returns this data in the form of a result table</a:t>
            </a:r>
            <a:endParaRPr/>
          </a:p>
          <a:p>
            <a:pPr indent="-228600" lvl="0" marL="228600" rtl="0" algn="just">
              <a:lnSpc>
                <a:spcPct val="90000"/>
              </a:lnSpc>
              <a:spcBef>
                <a:spcPts val="1000"/>
              </a:spcBef>
              <a:spcAft>
                <a:spcPts val="0"/>
              </a:spcAft>
              <a:buClr>
                <a:schemeClr val="dk1"/>
              </a:buClr>
              <a:buSzPts val="2800"/>
              <a:buChar char="•"/>
            </a:pPr>
            <a:r>
              <a:rPr lang="en-US"/>
              <a:t>These result tables are called result-sets</a:t>
            </a:r>
            <a:endParaRPr/>
          </a:p>
          <a:p>
            <a:pPr indent="-228600" lvl="0" marL="228600" rtl="0" algn="just">
              <a:lnSpc>
                <a:spcPct val="90000"/>
              </a:lnSpc>
              <a:spcBef>
                <a:spcPts val="1000"/>
              </a:spcBef>
              <a:spcAft>
                <a:spcPts val="0"/>
              </a:spcAft>
              <a:buClr>
                <a:schemeClr val="dk1"/>
              </a:buClr>
              <a:buSzPts val="2800"/>
              <a:buChar char="•"/>
            </a:pPr>
            <a:r>
              <a:rPr lang="en-US"/>
              <a:t>The basic syntax of the SELECT statement is as follows −</a:t>
            </a:r>
            <a:endParaRPr/>
          </a:p>
          <a:p>
            <a:pPr indent="0" lvl="0" marL="0" rtl="0" algn="just">
              <a:lnSpc>
                <a:spcPct val="90000"/>
              </a:lnSpc>
              <a:spcBef>
                <a:spcPts val="1000"/>
              </a:spcBef>
              <a:spcAft>
                <a:spcPts val="0"/>
              </a:spcAft>
              <a:buClr>
                <a:schemeClr val="dk1"/>
              </a:buClr>
              <a:buSzPts val="2800"/>
              <a:buNone/>
            </a:pPr>
            <a:r>
              <a:rPr lang="en-US"/>
              <a:t>	SELECT </a:t>
            </a:r>
            <a:r>
              <a:rPr i="1" lang="en-US"/>
              <a:t>column1, column2, columnN </a:t>
            </a:r>
            <a:r>
              <a:rPr lang="en-US"/>
              <a:t>FROM </a:t>
            </a:r>
            <a:r>
              <a:rPr i="1" lang="en-US"/>
              <a:t>table_name</a:t>
            </a:r>
            <a:r>
              <a:rPr lang="en-US"/>
              <a:t>;</a:t>
            </a:r>
            <a:endParaRPr/>
          </a:p>
          <a:p>
            <a:pPr indent="-228600" lvl="0" marL="228600" rtl="0" algn="just">
              <a:lnSpc>
                <a:spcPct val="90000"/>
              </a:lnSpc>
              <a:spcBef>
                <a:spcPts val="1000"/>
              </a:spcBef>
              <a:spcAft>
                <a:spcPts val="0"/>
              </a:spcAft>
              <a:buClr>
                <a:schemeClr val="dk1"/>
              </a:buClr>
              <a:buSzPts val="2800"/>
              <a:buChar char="•"/>
            </a:pPr>
            <a:r>
              <a:rPr lang="en-US"/>
              <a:t>Here, column1, column2... are the fields of a table whose values we want to fetch</a:t>
            </a:r>
            <a:endParaRPr/>
          </a:p>
          <a:p>
            <a:pPr indent="-228600" lvl="0" marL="228600" rtl="0" algn="just">
              <a:lnSpc>
                <a:spcPct val="90000"/>
              </a:lnSpc>
              <a:spcBef>
                <a:spcPts val="1000"/>
              </a:spcBef>
              <a:spcAft>
                <a:spcPts val="0"/>
              </a:spcAft>
              <a:buClr>
                <a:schemeClr val="dk1"/>
              </a:buClr>
              <a:buSzPts val="2800"/>
              <a:buChar char="•"/>
            </a:pPr>
            <a:r>
              <a:rPr lang="en-US"/>
              <a:t>If we want to fetch all the fields available in the field, then we can use the following syntax</a:t>
            </a:r>
            <a:endParaRPr/>
          </a:p>
          <a:p>
            <a:pPr indent="0" lvl="0" marL="0" rtl="0" algn="just">
              <a:lnSpc>
                <a:spcPct val="90000"/>
              </a:lnSpc>
              <a:spcBef>
                <a:spcPts val="1000"/>
              </a:spcBef>
              <a:spcAft>
                <a:spcPts val="0"/>
              </a:spcAft>
              <a:buClr>
                <a:schemeClr val="dk1"/>
              </a:buClr>
              <a:buSzPts val="2800"/>
              <a:buNone/>
            </a:pPr>
            <a:r>
              <a:rPr lang="en-US"/>
              <a:t>	SELECT * FROM </a:t>
            </a:r>
            <a:r>
              <a:rPr i="1" lang="en-US"/>
              <a:t>table_name</a:t>
            </a:r>
            <a:r>
              <a:rPr lang="en-US"/>
              <a:t>;</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12"/>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824" name="Google Shape;824;p112"/>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SELECT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Consider the CUSTOMERS table having the following records</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lang="en-US"/>
              <a:t>The following code is an example, which would fetch the ID, Name and Salary fields of the customers available in CUSTOMERS table</a:t>
            </a:r>
            <a:endParaRPr/>
          </a:p>
          <a:p>
            <a:pPr indent="0" lvl="0" marL="0" rtl="0" algn="just">
              <a:lnSpc>
                <a:spcPct val="90000"/>
              </a:lnSpc>
              <a:spcBef>
                <a:spcPts val="1000"/>
              </a:spcBef>
              <a:spcAft>
                <a:spcPts val="0"/>
              </a:spcAft>
              <a:buClr>
                <a:schemeClr val="dk1"/>
              </a:buClr>
              <a:buSzPts val="2800"/>
              <a:buNone/>
            </a:pPr>
            <a:r>
              <a:rPr lang="en-US"/>
              <a:t> 	SELECT ID, NAME, SALARY FROM CUSTOMERS;</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825" name="Google Shape;825;p112"/>
          <p:cNvPicPr preferRelativeResize="0"/>
          <p:nvPr/>
        </p:nvPicPr>
        <p:blipFill rotWithShape="1">
          <a:blip r:embed="rId3">
            <a:alphaModFix/>
          </a:blip>
          <a:srcRect b="0" l="0" r="0" t="0"/>
          <a:stretch/>
        </p:blipFill>
        <p:spPr>
          <a:xfrm>
            <a:off x="2252275" y="2052403"/>
            <a:ext cx="5553850" cy="2767247"/>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13"/>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831" name="Google Shape;831;p113"/>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SELECT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This will produce the following results as:</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lang="en-US"/>
              <a:t>If we want to fetch all the fields of the CUSTOMERS table, then we should use the following query</a:t>
            </a:r>
            <a:endParaRPr/>
          </a:p>
          <a:p>
            <a:pPr indent="0" lvl="0" marL="0" rtl="0" algn="just">
              <a:lnSpc>
                <a:spcPct val="90000"/>
              </a:lnSpc>
              <a:spcBef>
                <a:spcPts val="1000"/>
              </a:spcBef>
              <a:spcAft>
                <a:spcPts val="0"/>
              </a:spcAft>
              <a:buClr>
                <a:schemeClr val="dk1"/>
              </a:buClr>
              <a:buSzPts val="2800"/>
              <a:buNone/>
            </a:pPr>
            <a:r>
              <a:rPr lang="en-US"/>
              <a:t>		SELECT * FROM CUSTOMERS;</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832" name="Google Shape;832;p113"/>
          <p:cNvPicPr preferRelativeResize="0"/>
          <p:nvPr/>
        </p:nvPicPr>
        <p:blipFill rotWithShape="1">
          <a:blip r:embed="rId3">
            <a:alphaModFix/>
          </a:blip>
          <a:srcRect b="0" l="0" r="0" t="0"/>
          <a:stretch/>
        </p:blipFill>
        <p:spPr>
          <a:xfrm>
            <a:off x="4162183" y="2019066"/>
            <a:ext cx="3467584" cy="3200634"/>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14"/>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838" name="Google Shape;838;p114"/>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SELECT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This will produce the following results as:</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839" name="Google Shape;839;p114"/>
          <p:cNvPicPr preferRelativeResize="0"/>
          <p:nvPr/>
        </p:nvPicPr>
        <p:blipFill rotWithShape="1">
          <a:blip r:embed="rId3">
            <a:alphaModFix/>
          </a:blip>
          <a:srcRect b="0" l="0" r="0" t="0"/>
          <a:stretch/>
        </p:blipFill>
        <p:spPr>
          <a:xfrm>
            <a:off x="2757088" y="2142889"/>
            <a:ext cx="5725324" cy="3372321"/>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15"/>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845" name="Google Shape;845;p115"/>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SELECT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The SQL </a:t>
            </a:r>
            <a:r>
              <a:rPr lang="en-US">
                <a:solidFill>
                  <a:srgbClr val="FF0000"/>
                </a:solidFill>
              </a:rPr>
              <a:t>WHERE</a:t>
            </a:r>
            <a:r>
              <a:rPr lang="en-US"/>
              <a:t> clause is used to specify a condition while fetching the data from a single table or by joining with multiple tables</a:t>
            </a:r>
            <a:endParaRPr/>
          </a:p>
          <a:p>
            <a:pPr indent="-228600" lvl="0" marL="228600" rtl="0" algn="just">
              <a:lnSpc>
                <a:spcPct val="90000"/>
              </a:lnSpc>
              <a:spcBef>
                <a:spcPts val="1000"/>
              </a:spcBef>
              <a:spcAft>
                <a:spcPts val="0"/>
              </a:spcAft>
              <a:buClr>
                <a:schemeClr val="dk1"/>
              </a:buClr>
              <a:buSzPts val="2800"/>
              <a:buChar char="•"/>
            </a:pPr>
            <a:r>
              <a:rPr lang="en-US"/>
              <a:t>If the given condition is satisfied, then only it returns a specific value from the table.</a:t>
            </a:r>
            <a:endParaRPr/>
          </a:p>
          <a:p>
            <a:pPr indent="-228600" lvl="0" marL="228600" rtl="0" algn="just">
              <a:lnSpc>
                <a:spcPct val="90000"/>
              </a:lnSpc>
              <a:spcBef>
                <a:spcPts val="1000"/>
              </a:spcBef>
              <a:spcAft>
                <a:spcPts val="0"/>
              </a:spcAft>
              <a:buClr>
                <a:schemeClr val="dk1"/>
              </a:buClr>
              <a:buSzPts val="2800"/>
              <a:buChar char="•"/>
            </a:pPr>
            <a:r>
              <a:rPr lang="en-US"/>
              <a:t>We should use the WHERE clause to filter the records and fetching only the necessary records</a:t>
            </a:r>
            <a:endParaRPr/>
          </a:p>
          <a:p>
            <a:pPr indent="-228600" lvl="0" marL="228600" rtl="0" algn="just">
              <a:lnSpc>
                <a:spcPct val="90000"/>
              </a:lnSpc>
              <a:spcBef>
                <a:spcPts val="1000"/>
              </a:spcBef>
              <a:spcAft>
                <a:spcPts val="0"/>
              </a:spcAft>
              <a:buClr>
                <a:schemeClr val="dk1"/>
              </a:buClr>
              <a:buSzPts val="2800"/>
              <a:buChar char="•"/>
            </a:pPr>
            <a:r>
              <a:rPr lang="en-US"/>
              <a:t>The basic syntax of the SELECT statement with the WHERE clause is as shown below</a:t>
            </a:r>
            <a:endParaRPr/>
          </a:p>
          <a:p>
            <a:pPr indent="0" lvl="0" marL="0" rtl="0" algn="just">
              <a:lnSpc>
                <a:spcPct val="90000"/>
              </a:lnSpc>
              <a:spcBef>
                <a:spcPts val="1000"/>
              </a:spcBef>
              <a:spcAft>
                <a:spcPts val="0"/>
              </a:spcAft>
              <a:buClr>
                <a:schemeClr val="dk1"/>
              </a:buClr>
              <a:buSzPts val="2800"/>
              <a:buNone/>
            </a:pPr>
            <a:r>
              <a:rPr lang="en-US"/>
              <a:t>	SELECT </a:t>
            </a:r>
            <a:r>
              <a:rPr i="1" lang="en-US"/>
              <a:t>column1, column2, columnN </a:t>
            </a:r>
            <a:endParaRPr/>
          </a:p>
          <a:p>
            <a:pPr indent="0" lvl="0" marL="0" rtl="0" algn="just">
              <a:lnSpc>
                <a:spcPct val="90000"/>
              </a:lnSpc>
              <a:spcBef>
                <a:spcPts val="1000"/>
              </a:spcBef>
              <a:spcAft>
                <a:spcPts val="0"/>
              </a:spcAft>
              <a:buClr>
                <a:schemeClr val="dk1"/>
              </a:buClr>
              <a:buSzPts val="2800"/>
              <a:buNone/>
            </a:pPr>
            <a:r>
              <a:rPr lang="en-US"/>
              <a:t>	FROM </a:t>
            </a:r>
            <a:r>
              <a:rPr i="1" lang="en-US"/>
              <a:t>table_name</a:t>
            </a:r>
            <a:endParaRPr i="1"/>
          </a:p>
          <a:p>
            <a:pPr indent="0" lvl="0" marL="0" rtl="0" algn="just">
              <a:lnSpc>
                <a:spcPct val="90000"/>
              </a:lnSpc>
              <a:spcBef>
                <a:spcPts val="1000"/>
              </a:spcBef>
              <a:spcAft>
                <a:spcPts val="0"/>
              </a:spcAft>
              <a:buClr>
                <a:schemeClr val="dk1"/>
              </a:buClr>
              <a:buSzPts val="2800"/>
              <a:buNone/>
            </a:pPr>
            <a:r>
              <a:rPr lang="en-US"/>
              <a:t>	WHERE [</a:t>
            </a:r>
            <a:r>
              <a:rPr i="1" lang="en-US"/>
              <a:t>condition</a:t>
            </a:r>
            <a:r>
              <a:rPr lang="en-US"/>
              <a:t>]</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16"/>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851" name="Google Shape;851;p116"/>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SELECT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The SQL </a:t>
            </a:r>
            <a:r>
              <a:rPr lang="en-US">
                <a:solidFill>
                  <a:srgbClr val="FF0000"/>
                </a:solidFill>
              </a:rPr>
              <a:t>WHERE</a:t>
            </a:r>
            <a:r>
              <a:rPr lang="en-US"/>
              <a:t> clause is used to specify a condition while fetching the data from a single table or by joining with multiple tables</a:t>
            </a:r>
            <a:endParaRPr/>
          </a:p>
          <a:p>
            <a:pPr indent="-228600" lvl="0" marL="228600" rtl="0" algn="just">
              <a:lnSpc>
                <a:spcPct val="90000"/>
              </a:lnSpc>
              <a:spcBef>
                <a:spcPts val="1000"/>
              </a:spcBef>
              <a:spcAft>
                <a:spcPts val="0"/>
              </a:spcAft>
              <a:buClr>
                <a:schemeClr val="dk1"/>
              </a:buClr>
              <a:buSzPts val="2800"/>
              <a:buChar char="•"/>
            </a:pPr>
            <a:r>
              <a:rPr lang="en-US"/>
              <a:t>If the given condition is satisfied, then only it returns a specific value from the table.</a:t>
            </a:r>
            <a:endParaRPr/>
          </a:p>
          <a:p>
            <a:pPr indent="-228600" lvl="0" marL="228600" rtl="0" algn="just">
              <a:lnSpc>
                <a:spcPct val="90000"/>
              </a:lnSpc>
              <a:spcBef>
                <a:spcPts val="1000"/>
              </a:spcBef>
              <a:spcAft>
                <a:spcPts val="0"/>
              </a:spcAft>
              <a:buClr>
                <a:schemeClr val="dk1"/>
              </a:buClr>
              <a:buSzPts val="2800"/>
              <a:buChar char="•"/>
            </a:pPr>
            <a:r>
              <a:rPr lang="en-US"/>
              <a:t>We should use the WHERE clause to filter the records and fetching only the necessary records</a:t>
            </a:r>
            <a:endParaRPr/>
          </a:p>
          <a:p>
            <a:pPr indent="-228600" lvl="0" marL="228600" rtl="0" algn="just">
              <a:lnSpc>
                <a:spcPct val="90000"/>
              </a:lnSpc>
              <a:spcBef>
                <a:spcPts val="1000"/>
              </a:spcBef>
              <a:spcAft>
                <a:spcPts val="0"/>
              </a:spcAft>
              <a:buClr>
                <a:schemeClr val="dk1"/>
              </a:buClr>
              <a:buSzPts val="2800"/>
              <a:buChar char="•"/>
            </a:pPr>
            <a:r>
              <a:rPr lang="en-US"/>
              <a:t>The basic syntax of the SELECT statement with the WHERE clause is as shown below</a:t>
            </a:r>
            <a:endParaRPr/>
          </a:p>
          <a:p>
            <a:pPr indent="0" lvl="0" marL="0" rtl="0" algn="just">
              <a:lnSpc>
                <a:spcPct val="90000"/>
              </a:lnSpc>
              <a:spcBef>
                <a:spcPts val="1000"/>
              </a:spcBef>
              <a:spcAft>
                <a:spcPts val="0"/>
              </a:spcAft>
              <a:buClr>
                <a:schemeClr val="dk1"/>
              </a:buClr>
              <a:buSzPts val="2800"/>
              <a:buNone/>
            </a:pPr>
            <a:r>
              <a:rPr lang="en-US"/>
              <a:t>	SELECT </a:t>
            </a:r>
            <a:r>
              <a:rPr i="1" lang="en-US"/>
              <a:t>column1, column2, columnN </a:t>
            </a:r>
            <a:endParaRPr/>
          </a:p>
          <a:p>
            <a:pPr indent="0" lvl="0" marL="0" rtl="0" algn="just">
              <a:lnSpc>
                <a:spcPct val="90000"/>
              </a:lnSpc>
              <a:spcBef>
                <a:spcPts val="1000"/>
              </a:spcBef>
              <a:spcAft>
                <a:spcPts val="0"/>
              </a:spcAft>
              <a:buClr>
                <a:schemeClr val="dk1"/>
              </a:buClr>
              <a:buSzPts val="2800"/>
              <a:buNone/>
            </a:pPr>
            <a:r>
              <a:rPr lang="en-US"/>
              <a:t>	FROM </a:t>
            </a:r>
            <a:r>
              <a:rPr i="1" lang="en-US"/>
              <a:t>table_name</a:t>
            </a:r>
            <a:endParaRPr i="1"/>
          </a:p>
          <a:p>
            <a:pPr indent="0" lvl="0" marL="0" rtl="0" algn="just">
              <a:lnSpc>
                <a:spcPct val="90000"/>
              </a:lnSpc>
              <a:spcBef>
                <a:spcPts val="1000"/>
              </a:spcBef>
              <a:spcAft>
                <a:spcPts val="0"/>
              </a:spcAft>
              <a:buClr>
                <a:schemeClr val="dk1"/>
              </a:buClr>
              <a:buSzPts val="2800"/>
              <a:buNone/>
            </a:pPr>
            <a:r>
              <a:rPr lang="en-US"/>
              <a:t>	WHERE [</a:t>
            </a:r>
            <a:r>
              <a:rPr i="1" lang="en-US"/>
              <a:t>condition</a:t>
            </a:r>
            <a:r>
              <a:rPr lang="en-US"/>
              <a:t>]</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17"/>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857" name="Google Shape;857;p117"/>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rgbClr val="FF0000"/>
              </a:buClr>
              <a:buSzPct val="100000"/>
              <a:buNone/>
            </a:pPr>
            <a:r>
              <a:rPr b="1" lang="en-US">
                <a:solidFill>
                  <a:srgbClr val="FF0000"/>
                </a:solidFill>
              </a:rPr>
              <a:t>SQL Commands – SELECT Command</a:t>
            </a:r>
            <a:endParaRPr>
              <a:solidFill>
                <a:srgbClr val="FF0000"/>
              </a:solidFill>
            </a:endParaRPr>
          </a:p>
          <a:p>
            <a:pPr indent="-228600" lvl="0" marL="228600" rtl="0" algn="just">
              <a:lnSpc>
                <a:spcPct val="90000"/>
              </a:lnSpc>
              <a:spcBef>
                <a:spcPts val="1000"/>
              </a:spcBef>
              <a:spcAft>
                <a:spcPts val="0"/>
              </a:spcAft>
              <a:buClr>
                <a:schemeClr val="dk1"/>
              </a:buClr>
              <a:buSzPct val="100000"/>
              <a:buChar char="•"/>
            </a:pPr>
            <a:r>
              <a:rPr lang="en-US"/>
              <a:t>Consider the example:</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228600" lvl="0" marL="228600" rtl="0" algn="just">
              <a:lnSpc>
                <a:spcPct val="90000"/>
              </a:lnSpc>
              <a:spcBef>
                <a:spcPts val="1000"/>
              </a:spcBef>
              <a:spcAft>
                <a:spcPts val="0"/>
              </a:spcAft>
              <a:buClr>
                <a:schemeClr val="dk1"/>
              </a:buClr>
              <a:buSzPct val="100000"/>
              <a:buChar char="•"/>
            </a:pPr>
            <a:r>
              <a:rPr lang="en-US"/>
              <a:t>The following code is an example which would fetch the ID, Name and Salary fields from the CUSTOMERS table, where the salary is greater than 2000 −</a:t>
            </a:r>
            <a:endParaRPr/>
          </a:p>
          <a:p>
            <a:pPr indent="0" lvl="0" marL="0" rtl="0" algn="just">
              <a:lnSpc>
                <a:spcPct val="90000"/>
              </a:lnSpc>
              <a:spcBef>
                <a:spcPts val="1000"/>
              </a:spcBef>
              <a:spcAft>
                <a:spcPts val="0"/>
              </a:spcAft>
              <a:buClr>
                <a:schemeClr val="dk1"/>
              </a:buClr>
              <a:buSzPct val="100000"/>
              <a:buNone/>
            </a:pPr>
            <a:r>
              <a:rPr lang="en-US"/>
              <a:t>	SQL&gt; SELECT ID, NAME, SALARY </a:t>
            </a:r>
            <a:endParaRPr/>
          </a:p>
          <a:p>
            <a:pPr indent="0" lvl="0" marL="0" rtl="0" algn="just">
              <a:lnSpc>
                <a:spcPct val="90000"/>
              </a:lnSpc>
              <a:spcBef>
                <a:spcPts val="1000"/>
              </a:spcBef>
              <a:spcAft>
                <a:spcPts val="0"/>
              </a:spcAft>
              <a:buClr>
                <a:schemeClr val="dk1"/>
              </a:buClr>
              <a:buSzPct val="100000"/>
              <a:buNone/>
            </a:pPr>
            <a:r>
              <a:rPr lang="en-US"/>
              <a:t>	FROM CUSTOMERS</a:t>
            </a:r>
            <a:endParaRPr/>
          </a:p>
          <a:p>
            <a:pPr indent="0" lvl="0" marL="0" rtl="0" algn="just">
              <a:lnSpc>
                <a:spcPct val="90000"/>
              </a:lnSpc>
              <a:spcBef>
                <a:spcPts val="1000"/>
              </a:spcBef>
              <a:spcAft>
                <a:spcPts val="0"/>
              </a:spcAft>
              <a:buClr>
                <a:schemeClr val="dk1"/>
              </a:buClr>
              <a:buSzPct val="100000"/>
              <a:buNone/>
            </a:pPr>
            <a:r>
              <a:rPr lang="en-US"/>
              <a:t>	WHERE SALARY &gt; 2000;</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p:txBody>
      </p:sp>
      <p:pic>
        <p:nvPicPr>
          <p:cNvPr id="858" name="Google Shape;858;p117"/>
          <p:cNvPicPr preferRelativeResize="0"/>
          <p:nvPr/>
        </p:nvPicPr>
        <p:blipFill rotWithShape="1">
          <a:blip r:embed="rId3">
            <a:alphaModFix/>
          </a:blip>
          <a:srcRect b="0" l="0" r="0" t="0"/>
          <a:stretch/>
        </p:blipFill>
        <p:spPr>
          <a:xfrm>
            <a:off x="2980942" y="2019074"/>
            <a:ext cx="4686683" cy="2562451"/>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18"/>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864" name="Google Shape;864;p118"/>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90000"/>
              </a:lnSpc>
              <a:spcBef>
                <a:spcPts val="0"/>
              </a:spcBef>
              <a:spcAft>
                <a:spcPts val="0"/>
              </a:spcAft>
              <a:buClr>
                <a:srgbClr val="FF0000"/>
              </a:buClr>
              <a:buSzPct val="100000"/>
              <a:buNone/>
            </a:pPr>
            <a:r>
              <a:rPr b="1" lang="en-US">
                <a:solidFill>
                  <a:srgbClr val="FF0000"/>
                </a:solidFill>
              </a:rPr>
              <a:t>SQL Commands – SELECT Command</a:t>
            </a:r>
            <a:endParaRPr>
              <a:solidFill>
                <a:srgbClr val="FF0000"/>
              </a:solidFill>
            </a:endParaRPr>
          </a:p>
          <a:p>
            <a:pPr indent="-228600" lvl="0" marL="228600" rtl="0" algn="just">
              <a:lnSpc>
                <a:spcPct val="90000"/>
              </a:lnSpc>
              <a:spcBef>
                <a:spcPts val="1000"/>
              </a:spcBef>
              <a:spcAft>
                <a:spcPts val="0"/>
              </a:spcAft>
              <a:buClr>
                <a:schemeClr val="dk1"/>
              </a:buClr>
              <a:buSzPct val="100000"/>
              <a:buChar char="•"/>
            </a:pPr>
            <a:r>
              <a:rPr lang="en-US"/>
              <a:t>This would produce the following result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228600" lvl="0" marL="228600" rtl="0" algn="just">
              <a:lnSpc>
                <a:spcPct val="90000"/>
              </a:lnSpc>
              <a:spcBef>
                <a:spcPts val="1000"/>
              </a:spcBef>
              <a:spcAft>
                <a:spcPts val="0"/>
              </a:spcAft>
              <a:buClr>
                <a:schemeClr val="dk1"/>
              </a:buClr>
              <a:buSzPct val="100000"/>
              <a:buChar char="•"/>
            </a:pPr>
            <a:r>
              <a:rPr lang="en-US"/>
              <a:t>The following query is an example, which would fetch the ID, Name and Salary fields from the CUSTOMERS table for a customer with the name </a:t>
            </a:r>
            <a:r>
              <a:rPr i="1" lang="en-US"/>
              <a:t>Hardik</a:t>
            </a:r>
            <a:endParaRPr/>
          </a:p>
          <a:p>
            <a:pPr indent="-228600" lvl="0" marL="228600" rtl="0" algn="just">
              <a:lnSpc>
                <a:spcPct val="90000"/>
              </a:lnSpc>
              <a:spcBef>
                <a:spcPts val="1000"/>
              </a:spcBef>
              <a:spcAft>
                <a:spcPts val="0"/>
              </a:spcAft>
              <a:buClr>
                <a:schemeClr val="dk1"/>
              </a:buClr>
              <a:buSzPct val="100000"/>
              <a:buChar char="•"/>
            </a:pPr>
            <a:r>
              <a:rPr lang="en-US"/>
              <a:t>Here, it is important to note that all the strings should be given inside single quotes (‘’), whereas, numeric values should be given without any quote as in the above example</a:t>
            </a:r>
            <a:endParaRPr/>
          </a:p>
          <a:p>
            <a:pPr indent="0" lvl="0" marL="0" rtl="0" algn="just">
              <a:lnSpc>
                <a:spcPct val="90000"/>
              </a:lnSpc>
              <a:spcBef>
                <a:spcPts val="1000"/>
              </a:spcBef>
              <a:spcAft>
                <a:spcPts val="0"/>
              </a:spcAft>
              <a:buClr>
                <a:schemeClr val="dk1"/>
              </a:buClr>
              <a:buSzPct val="100000"/>
              <a:buNone/>
            </a:pPr>
            <a:r>
              <a:rPr lang="en-US"/>
              <a:t>		SQL&gt; SELECT ID, NAME, SALARY </a:t>
            </a:r>
            <a:endParaRPr/>
          </a:p>
          <a:p>
            <a:pPr indent="0" lvl="0" marL="0" rtl="0" algn="just">
              <a:lnSpc>
                <a:spcPct val="90000"/>
              </a:lnSpc>
              <a:spcBef>
                <a:spcPts val="1000"/>
              </a:spcBef>
              <a:spcAft>
                <a:spcPts val="0"/>
              </a:spcAft>
              <a:buClr>
                <a:schemeClr val="dk1"/>
              </a:buClr>
              <a:buSzPct val="100000"/>
              <a:buNone/>
            </a:pPr>
            <a:r>
              <a:rPr lang="en-US"/>
              <a:t>		FROM CUSTOMERS</a:t>
            </a:r>
            <a:endParaRPr/>
          </a:p>
          <a:p>
            <a:pPr indent="0" lvl="0" marL="0" rtl="0" algn="just">
              <a:lnSpc>
                <a:spcPct val="90000"/>
              </a:lnSpc>
              <a:spcBef>
                <a:spcPts val="1000"/>
              </a:spcBef>
              <a:spcAft>
                <a:spcPts val="0"/>
              </a:spcAft>
              <a:buClr>
                <a:schemeClr val="dk1"/>
              </a:buClr>
              <a:buSzPct val="100000"/>
              <a:buNone/>
            </a:pPr>
            <a:r>
              <a:rPr lang="en-US"/>
              <a:t>		WHERE NAME = 'Hardik';</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p:txBody>
      </p:sp>
      <p:pic>
        <p:nvPicPr>
          <p:cNvPr id="865" name="Google Shape;865;p118"/>
          <p:cNvPicPr preferRelativeResize="0"/>
          <p:nvPr/>
        </p:nvPicPr>
        <p:blipFill rotWithShape="1">
          <a:blip r:embed="rId3">
            <a:alphaModFix/>
          </a:blip>
          <a:srcRect b="0" l="0" r="0" t="0"/>
          <a:stretch/>
        </p:blipFill>
        <p:spPr>
          <a:xfrm>
            <a:off x="3147777" y="1748304"/>
            <a:ext cx="2833924" cy="196379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19"/>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871" name="Google Shape;871;p119"/>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rgbClr val="FF0000"/>
              </a:buClr>
              <a:buSzPct val="100000"/>
              <a:buNone/>
            </a:pPr>
            <a:r>
              <a:rPr b="1" lang="en-US">
                <a:solidFill>
                  <a:srgbClr val="FF0000"/>
                </a:solidFill>
              </a:rPr>
              <a:t>SQL Commands – SELECT Command</a:t>
            </a:r>
            <a:endParaRPr>
              <a:solidFill>
                <a:srgbClr val="FF0000"/>
              </a:solidFill>
            </a:endParaRPr>
          </a:p>
          <a:p>
            <a:pPr indent="-228600" lvl="0" marL="228600" rtl="0" algn="just">
              <a:lnSpc>
                <a:spcPct val="90000"/>
              </a:lnSpc>
              <a:spcBef>
                <a:spcPts val="1000"/>
              </a:spcBef>
              <a:spcAft>
                <a:spcPts val="0"/>
              </a:spcAft>
              <a:buClr>
                <a:schemeClr val="dk1"/>
              </a:buClr>
              <a:buSzPct val="100000"/>
              <a:buChar char="•"/>
            </a:pPr>
            <a:r>
              <a:rPr lang="en-US"/>
              <a:t>This would produce the following result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228600" lvl="0" marL="228600" rtl="0" algn="just">
              <a:lnSpc>
                <a:spcPct val="90000"/>
              </a:lnSpc>
              <a:spcBef>
                <a:spcPts val="1000"/>
              </a:spcBef>
              <a:spcAft>
                <a:spcPts val="0"/>
              </a:spcAft>
              <a:buClr>
                <a:schemeClr val="dk1"/>
              </a:buClr>
              <a:buSzPct val="100000"/>
              <a:buChar char="•"/>
            </a:pPr>
            <a:r>
              <a:rPr lang="en-US"/>
              <a:t>The WHERE clause is not only used in the SELECT statement, but it is also used in the UPDATE, DELETE statement, etc</a:t>
            </a:r>
            <a:endParaRPr/>
          </a:p>
          <a:p>
            <a:pPr indent="-228600" lvl="0" marL="228600" rtl="0" algn="just">
              <a:lnSpc>
                <a:spcPct val="90000"/>
              </a:lnSpc>
              <a:spcBef>
                <a:spcPts val="1000"/>
              </a:spcBef>
              <a:spcAft>
                <a:spcPts val="0"/>
              </a:spcAft>
              <a:buClr>
                <a:schemeClr val="dk1"/>
              </a:buClr>
              <a:buSzPct val="100000"/>
              <a:buChar char="•"/>
            </a:pPr>
            <a:r>
              <a:rPr lang="en-US"/>
              <a:t>The SQL </a:t>
            </a:r>
            <a:r>
              <a:rPr lang="en-US">
                <a:solidFill>
                  <a:srgbClr val="FF0000"/>
                </a:solidFill>
              </a:rPr>
              <a:t>AND</a:t>
            </a:r>
            <a:r>
              <a:rPr lang="en-US"/>
              <a:t> &amp; </a:t>
            </a:r>
            <a:r>
              <a:rPr lang="en-US">
                <a:solidFill>
                  <a:srgbClr val="FF0000"/>
                </a:solidFill>
              </a:rPr>
              <a:t>OR</a:t>
            </a:r>
            <a:r>
              <a:rPr lang="en-US"/>
              <a:t> operators are used to combine multiple conditions to narrow data in an SQL statement</a:t>
            </a:r>
            <a:endParaRPr/>
          </a:p>
          <a:p>
            <a:pPr indent="-228600" lvl="0" marL="228600" rtl="0" algn="just">
              <a:lnSpc>
                <a:spcPct val="90000"/>
              </a:lnSpc>
              <a:spcBef>
                <a:spcPts val="1000"/>
              </a:spcBef>
              <a:spcAft>
                <a:spcPts val="0"/>
              </a:spcAft>
              <a:buClr>
                <a:schemeClr val="dk1"/>
              </a:buClr>
              <a:buSzPct val="100000"/>
              <a:buChar char="•"/>
            </a:pPr>
            <a:r>
              <a:rPr lang="en-US"/>
              <a:t>These two operators are called as the conjunctive operators</a:t>
            </a:r>
            <a:endParaRPr/>
          </a:p>
          <a:p>
            <a:pPr indent="-228600" lvl="0" marL="228600" rtl="0" algn="just">
              <a:lnSpc>
                <a:spcPct val="90000"/>
              </a:lnSpc>
              <a:spcBef>
                <a:spcPts val="1000"/>
              </a:spcBef>
              <a:spcAft>
                <a:spcPts val="0"/>
              </a:spcAft>
              <a:buClr>
                <a:schemeClr val="dk1"/>
              </a:buClr>
              <a:buSzPct val="100000"/>
              <a:buChar char="•"/>
            </a:pPr>
            <a:r>
              <a:rPr lang="en-US"/>
              <a:t>These operators provide a means to make multiple comparisons with different operators in the same SQL statement</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p:txBody>
      </p:sp>
      <p:pic>
        <p:nvPicPr>
          <p:cNvPr id="872" name="Google Shape;872;p119"/>
          <p:cNvPicPr preferRelativeResize="0"/>
          <p:nvPr/>
        </p:nvPicPr>
        <p:blipFill rotWithShape="1">
          <a:blip r:embed="rId3">
            <a:alphaModFix/>
          </a:blip>
          <a:srcRect b="0" l="0" r="0" t="0"/>
          <a:stretch/>
        </p:blipFill>
        <p:spPr>
          <a:xfrm>
            <a:off x="3443049" y="2123970"/>
            <a:ext cx="3419952" cy="15051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153" name="Google Shape;153;p12"/>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Relation – Formal Definition</a:t>
            </a:r>
            <a:endParaRPr/>
          </a:p>
          <a:p>
            <a:pPr indent="-228600" lvl="0" marL="228600" rtl="0" algn="just">
              <a:lnSpc>
                <a:spcPct val="90000"/>
              </a:lnSpc>
              <a:spcBef>
                <a:spcPts val="1000"/>
              </a:spcBef>
              <a:spcAft>
                <a:spcPts val="0"/>
              </a:spcAft>
              <a:buClr>
                <a:schemeClr val="dk1"/>
              </a:buClr>
              <a:buSzPts val="2800"/>
              <a:buChar char="•"/>
            </a:pPr>
            <a:r>
              <a:rPr b="1" lang="en-US"/>
              <a:t>A relation state r(R) </a:t>
            </a:r>
            <a:r>
              <a:rPr lang="en-US"/>
              <a:t>is a mathematical relation of degree n</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lang="en-US"/>
              <a:t>R is called schema of the relation</a:t>
            </a:r>
            <a:endParaRPr/>
          </a:p>
          <a:p>
            <a:pPr indent="-228600" lvl="0" marL="228600" rtl="0" algn="just">
              <a:lnSpc>
                <a:spcPct val="90000"/>
              </a:lnSpc>
              <a:spcBef>
                <a:spcPts val="1000"/>
              </a:spcBef>
              <a:spcAft>
                <a:spcPts val="0"/>
              </a:spcAft>
              <a:buClr>
                <a:schemeClr val="dk1"/>
              </a:buClr>
              <a:buSzPts val="2800"/>
              <a:buChar char="•"/>
            </a:pPr>
            <a:r>
              <a:rPr lang="en-US"/>
              <a:t>r(R) is a specific value or population of R</a:t>
            </a:r>
            <a:endParaRPr/>
          </a:p>
          <a:p>
            <a:pPr indent="-228600" lvl="0" marL="228600" rtl="0" algn="just">
              <a:lnSpc>
                <a:spcPct val="90000"/>
              </a:lnSpc>
              <a:spcBef>
                <a:spcPts val="1000"/>
              </a:spcBef>
              <a:spcAft>
                <a:spcPts val="0"/>
              </a:spcAft>
              <a:buClr>
                <a:schemeClr val="dk1"/>
              </a:buClr>
              <a:buSzPts val="2800"/>
              <a:buChar char="•"/>
            </a:pPr>
            <a:r>
              <a:rPr lang="en-US"/>
              <a:t>R is also called the intension of a relation</a:t>
            </a:r>
            <a:endParaRPr/>
          </a:p>
          <a:p>
            <a:pPr indent="-228600" lvl="0" marL="228600" rtl="0" algn="just">
              <a:lnSpc>
                <a:spcPct val="90000"/>
              </a:lnSpc>
              <a:spcBef>
                <a:spcPts val="1000"/>
              </a:spcBef>
              <a:spcAft>
                <a:spcPts val="0"/>
              </a:spcAft>
              <a:buClr>
                <a:schemeClr val="dk1"/>
              </a:buClr>
              <a:buSzPts val="2800"/>
              <a:buChar char="•"/>
            </a:pPr>
            <a:r>
              <a:rPr lang="en-US"/>
              <a:t>r is also called the extension of a relation</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p:txBody>
      </p:sp>
      <p:pic>
        <p:nvPicPr>
          <p:cNvPr id="154" name="Google Shape;154;p12"/>
          <p:cNvPicPr preferRelativeResize="0"/>
          <p:nvPr/>
        </p:nvPicPr>
        <p:blipFill rotWithShape="1">
          <a:blip r:embed="rId3">
            <a:alphaModFix/>
          </a:blip>
          <a:srcRect b="0" l="0" r="0" t="0"/>
          <a:stretch/>
        </p:blipFill>
        <p:spPr>
          <a:xfrm>
            <a:off x="2191096" y="2645193"/>
            <a:ext cx="6293120" cy="653178"/>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20"/>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878" name="Google Shape;878;p120"/>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rgbClr val="FF0000"/>
              </a:buClr>
              <a:buSzPct val="100000"/>
              <a:buNone/>
            </a:pPr>
            <a:r>
              <a:rPr b="1" lang="en-US">
                <a:solidFill>
                  <a:srgbClr val="FF0000"/>
                </a:solidFill>
              </a:rPr>
              <a:t>SQL Commands – SELECT Command</a:t>
            </a:r>
            <a:endParaRPr>
              <a:solidFill>
                <a:srgbClr val="FF0000"/>
              </a:solidFill>
            </a:endParaRPr>
          </a:p>
          <a:p>
            <a:pPr indent="-228600" lvl="0" marL="228600" rtl="0" algn="just">
              <a:lnSpc>
                <a:spcPct val="90000"/>
              </a:lnSpc>
              <a:spcBef>
                <a:spcPts val="1000"/>
              </a:spcBef>
              <a:spcAft>
                <a:spcPts val="0"/>
              </a:spcAft>
              <a:buClr>
                <a:schemeClr val="dk1"/>
              </a:buClr>
              <a:buSzPct val="100000"/>
              <a:buChar char="•"/>
            </a:pPr>
            <a:r>
              <a:rPr lang="en-US"/>
              <a:t>The AND operator allows the existence of multiple conditions in an SQL statement's WHERE clause</a:t>
            </a:r>
            <a:endParaRPr/>
          </a:p>
          <a:p>
            <a:pPr indent="-228600" lvl="0" marL="228600" rtl="0" algn="just">
              <a:lnSpc>
                <a:spcPct val="90000"/>
              </a:lnSpc>
              <a:spcBef>
                <a:spcPts val="1000"/>
              </a:spcBef>
              <a:spcAft>
                <a:spcPts val="0"/>
              </a:spcAft>
              <a:buClr>
                <a:schemeClr val="dk1"/>
              </a:buClr>
              <a:buSzPct val="100000"/>
              <a:buChar char="•"/>
            </a:pPr>
            <a:r>
              <a:rPr lang="en-US"/>
              <a:t>The basic syntax of the AND operator with a WHERE clause is as follows −</a:t>
            </a:r>
            <a:endParaRPr/>
          </a:p>
          <a:p>
            <a:pPr indent="-228600" lvl="0" marL="228600" rtl="0" algn="just">
              <a:lnSpc>
                <a:spcPct val="90000"/>
              </a:lnSpc>
              <a:spcBef>
                <a:spcPts val="1000"/>
              </a:spcBef>
              <a:spcAft>
                <a:spcPts val="0"/>
              </a:spcAft>
              <a:buClr>
                <a:schemeClr val="dk1"/>
              </a:buClr>
              <a:buSzPct val="100000"/>
              <a:buChar char="•"/>
            </a:pPr>
            <a:r>
              <a:rPr lang="en-US"/>
              <a:t>SELECT column1, column2, columnN </a:t>
            </a:r>
            <a:endParaRPr/>
          </a:p>
          <a:p>
            <a:pPr indent="-228600" lvl="0" marL="228600" rtl="0" algn="just">
              <a:lnSpc>
                <a:spcPct val="90000"/>
              </a:lnSpc>
              <a:spcBef>
                <a:spcPts val="1000"/>
              </a:spcBef>
              <a:spcAft>
                <a:spcPts val="0"/>
              </a:spcAft>
              <a:buClr>
                <a:schemeClr val="dk1"/>
              </a:buClr>
              <a:buSzPct val="100000"/>
              <a:buChar char="•"/>
            </a:pPr>
            <a:r>
              <a:rPr lang="en-US"/>
              <a:t>FROM table_name</a:t>
            </a:r>
            <a:endParaRPr/>
          </a:p>
          <a:p>
            <a:pPr indent="-228600" lvl="0" marL="228600" rtl="0" algn="just">
              <a:lnSpc>
                <a:spcPct val="90000"/>
              </a:lnSpc>
              <a:spcBef>
                <a:spcPts val="1000"/>
              </a:spcBef>
              <a:spcAft>
                <a:spcPts val="0"/>
              </a:spcAft>
              <a:buClr>
                <a:schemeClr val="dk1"/>
              </a:buClr>
              <a:buSzPct val="100000"/>
              <a:buChar char="•"/>
            </a:pPr>
            <a:r>
              <a:rPr lang="en-US"/>
              <a:t>WHERE [condition1] AND [condition2]...AND [conditionN];</a:t>
            </a:r>
            <a:endParaRPr/>
          </a:p>
          <a:p>
            <a:pPr indent="-228600" lvl="0" marL="228600" rtl="0" algn="just">
              <a:lnSpc>
                <a:spcPct val="90000"/>
              </a:lnSpc>
              <a:spcBef>
                <a:spcPts val="1000"/>
              </a:spcBef>
              <a:spcAft>
                <a:spcPts val="0"/>
              </a:spcAft>
              <a:buClr>
                <a:schemeClr val="dk1"/>
              </a:buClr>
              <a:buSzPct val="100000"/>
              <a:buChar char="•"/>
            </a:pPr>
            <a:r>
              <a:rPr lang="en-US"/>
              <a:t>Following is an example, which would fetch the ID, Name and Salary fields from the CUSTOMERS table, where the salary is greater than 2000 and the age is less than 25 years −</a:t>
            </a:r>
            <a:endParaRPr/>
          </a:p>
          <a:p>
            <a:pPr indent="0" lvl="0" marL="0" rtl="0" algn="just">
              <a:lnSpc>
                <a:spcPct val="90000"/>
              </a:lnSpc>
              <a:spcBef>
                <a:spcPts val="1000"/>
              </a:spcBef>
              <a:spcAft>
                <a:spcPts val="0"/>
              </a:spcAft>
              <a:buClr>
                <a:schemeClr val="dk1"/>
              </a:buClr>
              <a:buSzPct val="100000"/>
              <a:buNone/>
            </a:pPr>
            <a:r>
              <a:rPr lang="en-US"/>
              <a:t>		SQL&gt; SELECT ID, NAME, SALARY </a:t>
            </a:r>
            <a:endParaRPr/>
          </a:p>
          <a:p>
            <a:pPr indent="0" lvl="0" marL="0" rtl="0" algn="just">
              <a:lnSpc>
                <a:spcPct val="90000"/>
              </a:lnSpc>
              <a:spcBef>
                <a:spcPts val="1000"/>
              </a:spcBef>
              <a:spcAft>
                <a:spcPts val="0"/>
              </a:spcAft>
              <a:buClr>
                <a:schemeClr val="dk1"/>
              </a:buClr>
              <a:buSzPct val="100000"/>
              <a:buNone/>
            </a:pPr>
            <a:r>
              <a:rPr lang="en-US"/>
              <a:t>		FROM CUSTOMERS</a:t>
            </a:r>
            <a:endParaRPr/>
          </a:p>
          <a:p>
            <a:pPr indent="0" lvl="0" marL="0" rtl="0" algn="just">
              <a:lnSpc>
                <a:spcPct val="90000"/>
              </a:lnSpc>
              <a:spcBef>
                <a:spcPts val="1000"/>
              </a:spcBef>
              <a:spcAft>
                <a:spcPts val="0"/>
              </a:spcAft>
              <a:buClr>
                <a:schemeClr val="dk1"/>
              </a:buClr>
              <a:buSzPct val="100000"/>
              <a:buNone/>
            </a:pPr>
            <a:r>
              <a:rPr lang="en-US"/>
              <a:t>		WHERE SALARY &gt; 2000 AND age &lt; 25;</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21"/>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884" name="Google Shape;884;p121"/>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90000"/>
              </a:lnSpc>
              <a:spcBef>
                <a:spcPts val="0"/>
              </a:spcBef>
              <a:spcAft>
                <a:spcPts val="0"/>
              </a:spcAft>
              <a:buClr>
                <a:srgbClr val="FF0000"/>
              </a:buClr>
              <a:buSzPct val="100000"/>
              <a:buNone/>
            </a:pPr>
            <a:r>
              <a:rPr b="1" lang="en-US">
                <a:solidFill>
                  <a:srgbClr val="FF0000"/>
                </a:solidFill>
              </a:rPr>
              <a:t>SQL Commands – SELECT Command</a:t>
            </a:r>
            <a:endParaRPr>
              <a:solidFill>
                <a:srgbClr val="FF0000"/>
              </a:solidFill>
            </a:endParaRPr>
          </a:p>
          <a:p>
            <a:pPr indent="-228600" lvl="0" marL="228600" rtl="0" algn="just">
              <a:lnSpc>
                <a:spcPct val="90000"/>
              </a:lnSpc>
              <a:spcBef>
                <a:spcPts val="1000"/>
              </a:spcBef>
              <a:spcAft>
                <a:spcPts val="0"/>
              </a:spcAft>
              <a:buClr>
                <a:schemeClr val="dk1"/>
              </a:buClr>
              <a:buSzPct val="100000"/>
              <a:buChar char="•"/>
            </a:pPr>
            <a:r>
              <a:rPr lang="en-US"/>
              <a:t>This would produce the following result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228600" lvl="0" marL="228600" rtl="0" algn="just">
              <a:lnSpc>
                <a:spcPct val="90000"/>
              </a:lnSpc>
              <a:spcBef>
                <a:spcPts val="1000"/>
              </a:spcBef>
              <a:spcAft>
                <a:spcPts val="0"/>
              </a:spcAft>
              <a:buClr>
                <a:schemeClr val="dk1"/>
              </a:buClr>
              <a:buSzPct val="100000"/>
              <a:buChar char="•"/>
            </a:pPr>
            <a:r>
              <a:rPr lang="en-US"/>
              <a:t>The OR operator is used to combine multiple conditions in an SQL statement's WHERE clause</a:t>
            </a:r>
            <a:endParaRPr/>
          </a:p>
          <a:p>
            <a:pPr indent="-228600" lvl="0" marL="228600" rtl="0" algn="just">
              <a:lnSpc>
                <a:spcPct val="90000"/>
              </a:lnSpc>
              <a:spcBef>
                <a:spcPts val="1000"/>
              </a:spcBef>
              <a:spcAft>
                <a:spcPts val="0"/>
              </a:spcAft>
              <a:buClr>
                <a:schemeClr val="dk1"/>
              </a:buClr>
              <a:buSzPct val="100000"/>
              <a:buChar char="•"/>
            </a:pPr>
            <a:r>
              <a:rPr lang="en-US"/>
              <a:t>The basic syntax of the OR operator with a WHERE clause is as follows −</a:t>
            </a:r>
            <a:endParaRPr/>
          </a:p>
          <a:p>
            <a:pPr indent="0" lvl="0" marL="0" rtl="0" algn="just">
              <a:lnSpc>
                <a:spcPct val="90000"/>
              </a:lnSpc>
              <a:spcBef>
                <a:spcPts val="1000"/>
              </a:spcBef>
              <a:spcAft>
                <a:spcPts val="0"/>
              </a:spcAft>
              <a:buClr>
                <a:schemeClr val="dk1"/>
              </a:buClr>
              <a:buSzPct val="100000"/>
              <a:buNone/>
            </a:pPr>
            <a:r>
              <a:rPr lang="en-US"/>
              <a:t>		SELECT </a:t>
            </a:r>
            <a:r>
              <a:rPr i="1" lang="en-US"/>
              <a:t>column1, column2, columnN </a:t>
            </a:r>
            <a:endParaRPr/>
          </a:p>
          <a:p>
            <a:pPr indent="0" lvl="0" marL="0" rtl="0" algn="just">
              <a:lnSpc>
                <a:spcPct val="90000"/>
              </a:lnSpc>
              <a:spcBef>
                <a:spcPts val="1000"/>
              </a:spcBef>
              <a:spcAft>
                <a:spcPts val="0"/>
              </a:spcAft>
              <a:buClr>
                <a:schemeClr val="dk1"/>
              </a:buClr>
              <a:buSzPct val="100000"/>
              <a:buNone/>
            </a:pPr>
            <a:r>
              <a:rPr lang="en-US"/>
              <a:t>		FROM </a:t>
            </a:r>
            <a:r>
              <a:rPr i="1" lang="en-US"/>
              <a:t>table_name</a:t>
            </a:r>
            <a:endParaRPr i="1"/>
          </a:p>
          <a:p>
            <a:pPr indent="0" lvl="0" marL="0" rtl="0" algn="just">
              <a:lnSpc>
                <a:spcPct val="90000"/>
              </a:lnSpc>
              <a:spcBef>
                <a:spcPts val="1000"/>
              </a:spcBef>
              <a:spcAft>
                <a:spcPts val="0"/>
              </a:spcAft>
              <a:buClr>
                <a:schemeClr val="dk1"/>
              </a:buClr>
              <a:buSzPct val="100000"/>
              <a:buNone/>
            </a:pPr>
            <a:r>
              <a:rPr lang="en-US"/>
              <a:t>		WHERE [</a:t>
            </a:r>
            <a:r>
              <a:rPr i="1" lang="en-US"/>
              <a:t>condition1</a:t>
            </a:r>
            <a:r>
              <a:rPr lang="en-US"/>
              <a:t>] OR [</a:t>
            </a:r>
            <a:r>
              <a:rPr i="1" lang="en-US"/>
              <a:t>condition2</a:t>
            </a:r>
            <a:r>
              <a:rPr lang="en-US"/>
              <a:t>]...OR [</a:t>
            </a:r>
            <a:r>
              <a:rPr i="1" lang="en-US"/>
              <a:t>conditionN</a:t>
            </a:r>
            <a:r>
              <a:rPr lang="en-US"/>
              <a:t>]</a:t>
            </a:r>
            <a:endParaRPr/>
          </a:p>
          <a:p>
            <a:pPr indent="-228600" lvl="0" marL="228600" rtl="0" algn="just">
              <a:lnSpc>
                <a:spcPct val="90000"/>
              </a:lnSpc>
              <a:spcBef>
                <a:spcPts val="1000"/>
              </a:spcBef>
              <a:spcAft>
                <a:spcPts val="0"/>
              </a:spcAft>
              <a:buClr>
                <a:schemeClr val="dk1"/>
              </a:buClr>
              <a:buSzPct val="100000"/>
              <a:buChar char="•"/>
            </a:pPr>
            <a:r>
              <a:rPr lang="en-US"/>
              <a:t>Only any ONE of the conditions separated by the OR must be TRUE</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p:txBody>
      </p:sp>
      <p:pic>
        <p:nvPicPr>
          <p:cNvPr id="885" name="Google Shape;885;p121"/>
          <p:cNvPicPr preferRelativeResize="0"/>
          <p:nvPr/>
        </p:nvPicPr>
        <p:blipFill rotWithShape="1">
          <a:blip r:embed="rId3">
            <a:alphaModFix/>
          </a:blip>
          <a:srcRect b="0" l="0" r="0" t="0"/>
          <a:stretch/>
        </p:blipFill>
        <p:spPr>
          <a:xfrm>
            <a:off x="4114586" y="1998412"/>
            <a:ext cx="3067478" cy="1781424"/>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22"/>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891" name="Google Shape;891;p122"/>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SELECT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The following query would fetch the ID, Name and Salary fields from the CUSTOMERS table, where the salary is greater than 2000 OR the age is less than 25 years</a:t>
            </a:r>
            <a:endParaRPr/>
          </a:p>
          <a:p>
            <a:pPr indent="0" lvl="0" marL="0" rtl="0" algn="just">
              <a:lnSpc>
                <a:spcPct val="90000"/>
              </a:lnSpc>
              <a:spcBef>
                <a:spcPts val="1000"/>
              </a:spcBef>
              <a:spcAft>
                <a:spcPts val="0"/>
              </a:spcAft>
              <a:buClr>
                <a:schemeClr val="dk1"/>
              </a:buClr>
              <a:buSzPts val="2800"/>
              <a:buNone/>
            </a:pPr>
            <a:r>
              <a:rPr lang="en-US"/>
              <a:t>		SQL&gt; SELECT ID, NAME, SALARY </a:t>
            </a:r>
            <a:endParaRPr/>
          </a:p>
          <a:p>
            <a:pPr indent="0" lvl="0" marL="0" rtl="0" algn="just">
              <a:lnSpc>
                <a:spcPct val="90000"/>
              </a:lnSpc>
              <a:spcBef>
                <a:spcPts val="1000"/>
              </a:spcBef>
              <a:spcAft>
                <a:spcPts val="0"/>
              </a:spcAft>
              <a:buClr>
                <a:schemeClr val="dk1"/>
              </a:buClr>
              <a:buSzPts val="2800"/>
              <a:buNone/>
            </a:pPr>
            <a:r>
              <a:rPr lang="en-US"/>
              <a:t>		FROM CUSTOMERS</a:t>
            </a:r>
            <a:endParaRPr/>
          </a:p>
          <a:p>
            <a:pPr indent="0" lvl="0" marL="0" rtl="0" algn="just">
              <a:lnSpc>
                <a:spcPct val="90000"/>
              </a:lnSpc>
              <a:spcBef>
                <a:spcPts val="1000"/>
              </a:spcBef>
              <a:spcAft>
                <a:spcPts val="0"/>
              </a:spcAft>
              <a:buClr>
                <a:schemeClr val="dk1"/>
              </a:buClr>
              <a:buSzPts val="2800"/>
              <a:buNone/>
            </a:pPr>
            <a:r>
              <a:rPr lang="en-US"/>
              <a:t>		WHERE SALARY &gt; 2000 OR age &lt; 25;</a:t>
            </a:r>
            <a:endParaRPr/>
          </a:p>
          <a:p>
            <a:pPr indent="-228600" lvl="0" marL="228600" rtl="0" algn="just">
              <a:lnSpc>
                <a:spcPct val="90000"/>
              </a:lnSpc>
              <a:spcBef>
                <a:spcPts val="1000"/>
              </a:spcBef>
              <a:spcAft>
                <a:spcPts val="0"/>
              </a:spcAft>
              <a:buClr>
                <a:schemeClr val="dk1"/>
              </a:buClr>
              <a:buSzPts val="2800"/>
              <a:buChar char="•"/>
            </a:pPr>
            <a:r>
              <a:rPr lang="en-US"/>
              <a:t>This would produce the following result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892" name="Google Shape;892;p122"/>
          <p:cNvPicPr preferRelativeResize="0"/>
          <p:nvPr/>
        </p:nvPicPr>
        <p:blipFill rotWithShape="1">
          <a:blip r:embed="rId3">
            <a:alphaModFix/>
          </a:blip>
          <a:srcRect b="0" l="0" r="0" t="0"/>
          <a:stretch/>
        </p:blipFill>
        <p:spPr>
          <a:xfrm>
            <a:off x="4019549" y="4826130"/>
            <a:ext cx="2971801" cy="1942969"/>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23"/>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898" name="Google Shape;898;p123"/>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90000"/>
              </a:lnSpc>
              <a:spcBef>
                <a:spcPts val="0"/>
              </a:spcBef>
              <a:spcAft>
                <a:spcPts val="0"/>
              </a:spcAft>
              <a:buClr>
                <a:srgbClr val="FF0000"/>
              </a:buClr>
              <a:buSzPct val="100000"/>
              <a:buNone/>
            </a:pPr>
            <a:r>
              <a:rPr b="1" lang="en-US">
                <a:solidFill>
                  <a:srgbClr val="FF0000"/>
                </a:solidFill>
              </a:rPr>
              <a:t>SQL Commands – SELECT Command</a:t>
            </a:r>
            <a:endParaRPr>
              <a:solidFill>
                <a:srgbClr val="FF0000"/>
              </a:solidFill>
            </a:endParaRPr>
          </a:p>
          <a:p>
            <a:pPr indent="-228600" lvl="0" marL="228600" rtl="0" algn="just">
              <a:lnSpc>
                <a:spcPct val="90000"/>
              </a:lnSpc>
              <a:spcBef>
                <a:spcPts val="1000"/>
              </a:spcBef>
              <a:spcAft>
                <a:spcPts val="0"/>
              </a:spcAft>
              <a:buClr>
                <a:schemeClr val="dk1"/>
              </a:buClr>
              <a:buSzPct val="100000"/>
              <a:buChar char="•"/>
            </a:pPr>
            <a:r>
              <a:rPr lang="en-US"/>
              <a:t>The SQL </a:t>
            </a:r>
            <a:r>
              <a:rPr lang="en-US">
                <a:solidFill>
                  <a:srgbClr val="FF0000"/>
                </a:solidFill>
              </a:rPr>
              <a:t>LIKE</a:t>
            </a:r>
            <a:r>
              <a:rPr lang="en-US"/>
              <a:t> clause is used to compare a value to similar values using wildcard operators</a:t>
            </a:r>
            <a:endParaRPr/>
          </a:p>
          <a:p>
            <a:pPr indent="-228600" lvl="0" marL="228600" rtl="0" algn="just">
              <a:lnSpc>
                <a:spcPct val="90000"/>
              </a:lnSpc>
              <a:spcBef>
                <a:spcPts val="1000"/>
              </a:spcBef>
              <a:spcAft>
                <a:spcPts val="0"/>
              </a:spcAft>
              <a:buClr>
                <a:schemeClr val="dk1"/>
              </a:buClr>
              <a:buSzPct val="100000"/>
              <a:buChar char="•"/>
            </a:pPr>
            <a:r>
              <a:rPr lang="en-US"/>
              <a:t>There are two wildcards used in conjunction with the LIKE operator</a:t>
            </a:r>
            <a:endParaRPr/>
          </a:p>
          <a:p>
            <a:pPr indent="-228600" lvl="1" marL="685800" rtl="0" algn="just">
              <a:lnSpc>
                <a:spcPct val="90000"/>
              </a:lnSpc>
              <a:spcBef>
                <a:spcPts val="500"/>
              </a:spcBef>
              <a:spcAft>
                <a:spcPts val="0"/>
              </a:spcAft>
              <a:buClr>
                <a:schemeClr val="dk1"/>
              </a:buClr>
              <a:buSzPct val="100000"/>
              <a:buChar char="•"/>
            </a:pPr>
            <a:r>
              <a:rPr lang="en-US"/>
              <a:t>The percent sign (%)</a:t>
            </a:r>
            <a:endParaRPr/>
          </a:p>
          <a:p>
            <a:pPr indent="-228600" lvl="1" marL="685800" rtl="0" algn="just">
              <a:lnSpc>
                <a:spcPct val="90000"/>
              </a:lnSpc>
              <a:spcBef>
                <a:spcPts val="500"/>
              </a:spcBef>
              <a:spcAft>
                <a:spcPts val="0"/>
              </a:spcAft>
              <a:buClr>
                <a:schemeClr val="dk1"/>
              </a:buClr>
              <a:buSzPct val="100000"/>
              <a:buChar char="•"/>
            </a:pPr>
            <a:r>
              <a:rPr lang="en-US"/>
              <a:t>The underscore (_)</a:t>
            </a:r>
            <a:endParaRPr/>
          </a:p>
          <a:p>
            <a:pPr indent="-228600" lvl="0" marL="228600" rtl="0" algn="just">
              <a:lnSpc>
                <a:spcPct val="90000"/>
              </a:lnSpc>
              <a:spcBef>
                <a:spcPts val="1000"/>
              </a:spcBef>
              <a:spcAft>
                <a:spcPts val="0"/>
              </a:spcAft>
              <a:buClr>
                <a:schemeClr val="dk1"/>
              </a:buClr>
              <a:buSzPct val="100000"/>
              <a:buChar char="•"/>
            </a:pPr>
            <a:r>
              <a:rPr lang="en-US"/>
              <a:t>The percent sign represents zero, one or multiple characters</a:t>
            </a:r>
            <a:endParaRPr/>
          </a:p>
          <a:p>
            <a:pPr indent="-228600" lvl="0" marL="228600" rtl="0" algn="just">
              <a:lnSpc>
                <a:spcPct val="90000"/>
              </a:lnSpc>
              <a:spcBef>
                <a:spcPts val="1000"/>
              </a:spcBef>
              <a:spcAft>
                <a:spcPts val="0"/>
              </a:spcAft>
              <a:buClr>
                <a:schemeClr val="dk1"/>
              </a:buClr>
              <a:buSzPct val="100000"/>
              <a:buChar char="•"/>
            </a:pPr>
            <a:r>
              <a:rPr lang="en-US"/>
              <a:t>The underscore represents a single number or character</a:t>
            </a:r>
            <a:endParaRPr/>
          </a:p>
          <a:p>
            <a:pPr indent="-228600" lvl="0" marL="228600" rtl="0" algn="just">
              <a:lnSpc>
                <a:spcPct val="90000"/>
              </a:lnSpc>
              <a:spcBef>
                <a:spcPts val="1000"/>
              </a:spcBef>
              <a:spcAft>
                <a:spcPts val="0"/>
              </a:spcAft>
              <a:buClr>
                <a:schemeClr val="dk1"/>
              </a:buClr>
              <a:buSzPct val="100000"/>
              <a:buChar char="•"/>
            </a:pPr>
            <a:r>
              <a:rPr lang="en-US"/>
              <a:t>These symbols can be used in combinations</a:t>
            </a:r>
            <a:endParaRPr/>
          </a:p>
          <a:p>
            <a:pPr indent="-228600" lvl="0" marL="228600" rtl="0" algn="just">
              <a:lnSpc>
                <a:spcPct val="90000"/>
              </a:lnSpc>
              <a:spcBef>
                <a:spcPts val="1000"/>
              </a:spcBef>
              <a:spcAft>
                <a:spcPts val="0"/>
              </a:spcAft>
              <a:buClr>
                <a:schemeClr val="dk1"/>
              </a:buClr>
              <a:buSzPct val="100000"/>
              <a:buChar char="•"/>
            </a:pPr>
            <a:r>
              <a:rPr lang="en-US"/>
              <a:t>The basic syntax of % and _ is as follows −</a:t>
            </a:r>
            <a:endParaRPr/>
          </a:p>
          <a:p>
            <a:pPr indent="0" lvl="0" marL="0" rtl="0" algn="just">
              <a:lnSpc>
                <a:spcPct val="90000"/>
              </a:lnSpc>
              <a:spcBef>
                <a:spcPts val="1000"/>
              </a:spcBef>
              <a:spcAft>
                <a:spcPts val="0"/>
              </a:spcAft>
              <a:buClr>
                <a:schemeClr val="dk1"/>
              </a:buClr>
              <a:buSzPct val="100000"/>
              <a:buNone/>
            </a:pPr>
            <a:r>
              <a:rPr lang="en-US"/>
              <a:t>		SELECT FROM table_name</a:t>
            </a:r>
            <a:endParaRPr/>
          </a:p>
          <a:p>
            <a:pPr indent="0" lvl="0" marL="0" rtl="0" algn="just">
              <a:lnSpc>
                <a:spcPct val="90000"/>
              </a:lnSpc>
              <a:spcBef>
                <a:spcPts val="1000"/>
              </a:spcBef>
              <a:spcAft>
                <a:spcPts val="0"/>
              </a:spcAft>
              <a:buClr>
                <a:schemeClr val="dk1"/>
              </a:buClr>
              <a:buSzPct val="100000"/>
              <a:buNone/>
            </a:pPr>
            <a:r>
              <a:rPr lang="en-US"/>
              <a:t>		WHERE column LIKE 'XXXX%’</a:t>
            </a:r>
            <a:endParaRPr/>
          </a:p>
          <a:p>
            <a:pPr indent="0" lvl="0" marL="0" rtl="0" algn="just">
              <a:lnSpc>
                <a:spcPct val="90000"/>
              </a:lnSpc>
              <a:spcBef>
                <a:spcPts val="1000"/>
              </a:spcBef>
              <a:spcAft>
                <a:spcPts val="0"/>
              </a:spcAft>
              <a:buClr>
                <a:schemeClr val="dk1"/>
              </a:buClr>
              <a:buSzPct val="100000"/>
              <a:buNone/>
            </a:pPr>
            <a:r>
              <a:rPr lang="en-US"/>
              <a:t>			or </a:t>
            </a:r>
            <a:endParaRPr/>
          </a:p>
          <a:p>
            <a:pPr indent="0" lvl="0" marL="0" rtl="0" algn="just">
              <a:lnSpc>
                <a:spcPct val="90000"/>
              </a:lnSpc>
              <a:spcBef>
                <a:spcPts val="1000"/>
              </a:spcBef>
              <a:spcAft>
                <a:spcPts val="0"/>
              </a:spcAft>
              <a:buClr>
                <a:schemeClr val="dk1"/>
              </a:buClr>
              <a:buSzPct val="100000"/>
              <a:buNone/>
            </a:pPr>
            <a:r>
              <a:rPr lang="en-US"/>
              <a:t>		SELECT FROM table_name</a:t>
            </a:r>
            <a:endParaRPr/>
          </a:p>
          <a:p>
            <a:pPr indent="0" lvl="0" marL="0" rtl="0" algn="just">
              <a:lnSpc>
                <a:spcPct val="90000"/>
              </a:lnSpc>
              <a:spcBef>
                <a:spcPts val="1000"/>
              </a:spcBef>
              <a:spcAft>
                <a:spcPts val="0"/>
              </a:spcAft>
              <a:buClr>
                <a:schemeClr val="dk1"/>
              </a:buClr>
              <a:buSzPct val="100000"/>
              <a:buNone/>
            </a:pPr>
            <a:r>
              <a:rPr lang="en-US"/>
              <a:t>		WHERE column LIKE '%XXXX%'</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24"/>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904" name="Google Shape;904;p124"/>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SELECT Command</a:t>
            </a:r>
            <a:endParaRPr>
              <a:solidFill>
                <a:srgbClr val="FF0000"/>
              </a:solidFill>
            </a:endParaRPr>
          </a:p>
          <a:p>
            <a:pPr indent="0" lvl="0" marL="0" rtl="0" algn="just">
              <a:lnSpc>
                <a:spcPct val="90000"/>
              </a:lnSpc>
              <a:spcBef>
                <a:spcPts val="1000"/>
              </a:spcBef>
              <a:spcAft>
                <a:spcPts val="0"/>
              </a:spcAft>
              <a:buClr>
                <a:schemeClr val="dk1"/>
              </a:buClr>
              <a:buSzPts val="2800"/>
              <a:buNone/>
            </a:pPr>
            <a:r>
              <a:rPr lang="en-US"/>
              <a:t>		or</a:t>
            </a:r>
            <a:endParaRPr/>
          </a:p>
          <a:p>
            <a:pPr indent="0" lvl="0" marL="0" rtl="0" algn="just">
              <a:lnSpc>
                <a:spcPct val="90000"/>
              </a:lnSpc>
              <a:spcBef>
                <a:spcPts val="1000"/>
              </a:spcBef>
              <a:spcAft>
                <a:spcPts val="0"/>
              </a:spcAft>
              <a:buClr>
                <a:schemeClr val="dk1"/>
              </a:buClr>
              <a:buSzPts val="2800"/>
              <a:buNone/>
            </a:pPr>
            <a:r>
              <a:rPr lang="en-US"/>
              <a:t>	SELECT FROM table_name</a:t>
            </a:r>
            <a:endParaRPr/>
          </a:p>
          <a:p>
            <a:pPr indent="0" lvl="0" marL="0" rtl="0" algn="just">
              <a:lnSpc>
                <a:spcPct val="90000"/>
              </a:lnSpc>
              <a:spcBef>
                <a:spcPts val="1000"/>
              </a:spcBef>
              <a:spcAft>
                <a:spcPts val="0"/>
              </a:spcAft>
              <a:buClr>
                <a:schemeClr val="dk1"/>
              </a:buClr>
              <a:buSzPts val="2800"/>
              <a:buNone/>
            </a:pPr>
            <a:r>
              <a:rPr lang="en-US"/>
              <a:t>	WHERE column LIKE 'XXXX_’</a:t>
            </a:r>
            <a:endParaRPr/>
          </a:p>
          <a:p>
            <a:pPr indent="0" lvl="0" marL="0" rtl="0" algn="just">
              <a:lnSpc>
                <a:spcPct val="90000"/>
              </a:lnSpc>
              <a:spcBef>
                <a:spcPts val="1000"/>
              </a:spcBef>
              <a:spcAft>
                <a:spcPts val="0"/>
              </a:spcAft>
              <a:buClr>
                <a:schemeClr val="dk1"/>
              </a:buClr>
              <a:buSzPts val="2800"/>
              <a:buNone/>
            </a:pPr>
            <a:r>
              <a:rPr lang="en-US"/>
              <a:t>		or</a:t>
            </a:r>
            <a:endParaRPr/>
          </a:p>
          <a:p>
            <a:pPr indent="0" lvl="0" marL="0" rtl="0" algn="just">
              <a:lnSpc>
                <a:spcPct val="90000"/>
              </a:lnSpc>
              <a:spcBef>
                <a:spcPts val="1000"/>
              </a:spcBef>
              <a:spcAft>
                <a:spcPts val="0"/>
              </a:spcAft>
              <a:buClr>
                <a:schemeClr val="dk1"/>
              </a:buClr>
              <a:buSzPts val="2800"/>
              <a:buNone/>
            </a:pPr>
            <a:r>
              <a:rPr lang="en-US"/>
              <a:t>	SELECT FROM table_name</a:t>
            </a:r>
            <a:endParaRPr/>
          </a:p>
          <a:p>
            <a:pPr indent="0" lvl="0" marL="0" rtl="0" algn="just">
              <a:lnSpc>
                <a:spcPct val="90000"/>
              </a:lnSpc>
              <a:spcBef>
                <a:spcPts val="1000"/>
              </a:spcBef>
              <a:spcAft>
                <a:spcPts val="0"/>
              </a:spcAft>
              <a:buClr>
                <a:schemeClr val="dk1"/>
              </a:buClr>
              <a:buSzPts val="2800"/>
              <a:buNone/>
            </a:pPr>
            <a:r>
              <a:rPr lang="en-US"/>
              <a:t>	WHERE column LIKE '_XXXX’</a:t>
            </a:r>
            <a:endParaRPr/>
          </a:p>
          <a:p>
            <a:pPr indent="0" lvl="0" marL="0" rtl="0" algn="just">
              <a:lnSpc>
                <a:spcPct val="90000"/>
              </a:lnSpc>
              <a:spcBef>
                <a:spcPts val="1000"/>
              </a:spcBef>
              <a:spcAft>
                <a:spcPts val="0"/>
              </a:spcAft>
              <a:buClr>
                <a:schemeClr val="dk1"/>
              </a:buClr>
              <a:buSzPts val="2800"/>
              <a:buNone/>
            </a:pPr>
            <a:r>
              <a:rPr lang="en-US"/>
              <a:t>		or</a:t>
            </a:r>
            <a:endParaRPr/>
          </a:p>
          <a:p>
            <a:pPr indent="0" lvl="0" marL="0" rtl="0" algn="just">
              <a:lnSpc>
                <a:spcPct val="90000"/>
              </a:lnSpc>
              <a:spcBef>
                <a:spcPts val="1000"/>
              </a:spcBef>
              <a:spcAft>
                <a:spcPts val="0"/>
              </a:spcAft>
              <a:buClr>
                <a:schemeClr val="dk1"/>
              </a:buClr>
              <a:buSzPts val="2800"/>
              <a:buNone/>
            </a:pPr>
            <a:r>
              <a:rPr lang="en-US"/>
              <a:t>	SELECT FROM table_name</a:t>
            </a:r>
            <a:endParaRPr/>
          </a:p>
          <a:p>
            <a:pPr indent="0" lvl="0" marL="0" rtl="0" algn="just">
              <a:lnSpc>
                <a:spcPct val="90000"/>
              </a:lnSpc>
              <a:spcBef>
                <a:spcPts val="1000"/>
              </a:spcBef>
              <a:spcAft>
                <a:spcPts val="0"/>
              </a:spcAft>
              <a:buClr>
                <a:schemeClr val="dk1"/>
              </a:buClr>
              <a:buSzPts val="2800"/>
              <a:buNone/>
            </a:pPr>
            <a:r>
              <a:rPr lang="en-US"/>
              <a:t>	WHERE column LIKE '_XXXX_’</a:t>
            </a:r>
            <a:endParaRPr/>
          </a:p>
          <a:p>
            <a:pPr indent="-228600" lvl="0" marL="228600" rtl="0" algn="just">
              <a:lnSpc>
                <a:spcPct val="90000"/>
              </a:lnSpc>
              <a:spcBef>
                <a:spcPts val="1000"/>
              </a:spcBef>
              <a:spcAft>
                <a:spcPts val="0"/>
              </a:spcAft>
              <a:buClr>
                <a:schemeClr val="dk1"/>
              </a:buClr>
              <a:buSzPts val="2800"/>
              <a:buChar char="•"/>
            </a:pPr>
            <a:r>
              <a:rPr lang="en-US"/>
              <a:t>We can combine N number of conditions using AND or OR operators</a:t>
            </a:r>
            <a:endParaRPr/>
          </a:p>
          <a:p>
            <a:pPr indent="-228600" lvl="0" marL="228600" rtl="0" algn="just">
              <a:lnSpc>
                <a:spcPct val="90000"/>
              </a:lnSpc>
              <a:spcBef>
                <a:spcPts val="1000"/>
              </a:spcBef>
              <a:spcAft>
                <a:spcPts val="0"/>
              </a:spcAft>
              <a:buClr>
                <a:schemeClr val="dk1"/>
              </a:buClr>
              <a:buSzPts val="2800"/>
              <a:buChar char="•"/>
            </a:pPr>
            <a:r>
              <a:rPr lang="en-US"/>
              <a:t>Here, XXXX could be any numeric or string value</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25"/>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910" name="Google Shape;910;p125"/>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SELECT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For example:</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911" name="Google Shape;911;p125"/>
          <p:cNvPicPr preferRelativeResize="0"/>
          <p:nvPr/>
        </p:nvPicPr>
        <p:blipFill rotWithShape="1">
          <a:blip r:embed="rId3">
            <a:alphaModFix/>
          </a:blip>
          <a:srcRect b="0" l="0" r="0" t="0"/>
          <a:stretch/>
        </p:blipFill>
        <p:spPr>
          <a:xfrm>
            <a:off x="2323642" y="2191278"/>
            <a:ext cx="6554115" cy="380100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26"/>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917" name="Google Shape;917;p126"/>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SELECT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For example:</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918" name="Google Shape;918;p126"/>
          <p:cNvPicPr preferRelativeResize="0"/>
          <p:nvPr/>
        </p:nvPicPr>
        <p:blipFill rotWithShape="1">
          <a:blip r:embed="rId3">
            <a:alphaModFix/>
          </a:blip>
          <a:srcRect b="0" l="0" r="0" t="0"/>
          <a:stretch/>
        </p:blipFill>
        <p:spPr>
          <a:xfrm>
            <a:off x="2952228" y="2028458"/>
            <a:ext cx="6601347" cy="4653823"/>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27"/>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924" name="Google Shape;924;p127"/>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SELECT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Following is an example, which would display all the records from the CUSTOMERS table, where the SALARY starts with 200</a:t>
            </a:r>
            <a:endParaRPr/>
          </a:p>
          <a:p>
            <a:pPr indent="0" lvl="0" marL="0" rtl="0" algn="just">
              <a:lnSpc>
                <a:spcPct val="90000"/>
              </a:lnSpc>
              <a:spcBef>
                <a:spcPts val="1000"/>
              </a:spcBef>
              <a:spcAft>
                <a:spcPts val="0"/>
              </a:spcAft>
              <a:buClr>
                <a:schemeClr val="dk1"/>
              </a:buClr>
              <a:buSzPts val="2800"/>
              <a:buNone/>
            </a:pPr>
            <a:r>
              <a:rPr lang="en-US"/>
              <a:t>	SQL&gt; SELECT * FROM CUSTOMERS</a:t>
            </a:r>
            <a:endParaRPr/>
          </a:p>
          <a:p>
            <a:pPr indent="0" lvl="0" marL="0" rtl="0" algn="just">
              <a:lnSpc>
                <a:spcPct val="90000"/>
              </a:lnSpc>
              <a:spcBef>
                <a:spcPts val="1000"/>
              </a:spcBef>
              <a:spcAft>
                <a:spcPts val="0"/>
              </a:spcAft>
              <a:buClr>
                <a:schemeClr val="dk1"/>
              </a:buClr>
              <a:buSzPts val="2800"/>
              <a:buNone/>
            </a:pPr>
            <a:r>
              <a:rPr lang="en-US"/>
              <a:t>	WHERE SALARY LIKE '200%';</a:t>
            </a:r>
            <a:endParaRPr/>
          </a:p>
          <a:p>
            <a:pPr indent="0" lvl="0" marL="0" rtl="0" algn="just">
              <a:lnSpc>
                <a:spcPct val="90000"/>
              </a:lnSpc>
              <a:spcBef>
                <a:spcPts val="1000"/>
              </a:spcBef>
              <a:spcAft>
                <a:spcPts val="0"/>
              </a:spcAft>
              <a:buClr>
                <a:schemeClr val="dk1"/>
              </a:buClr>
              <a:buSzPts val="2800"/>
              <a:buNone/>
            </a:pPr>
            <a:r>
              <a:rPr lang="en-US"/>
              <a:t>This would produce the following result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925" name="Google Shape;925;p127"/>
          <p:cNvPicPr preferRelativeResize="0"/>
          <p:nvPr/>
        </p:nvPicPr>
        <p:blipFill rotWithShape="1">
          <a:blip r:embed="rId3">
            <a:alphaModFix/>
          </a:blip>
          <a:srcRect b="0" l="0" r="0" t="0"/>
          <a:stretch/>
        </p:blipFill>
        <p:spPr>
          <a:xfrm>
            <a:off x="2290375" y="4309938"/>
            <a:ext cx="5553850" cy="1781424"/>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28"/>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931" name="Google Shape;931;p128"/>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SELECT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The SQL </a:t>
            </a:r>
            <a:r>
              <a:rPr lang="en-US">
                <a:solidFill>
                  <a:srgbClr val="FF0000"/>
                </a:solidFill>
              </a:rPr>
              <a:t>ORDER BY </a:t>
            </a:r>
            <a:r>
              <a:rPr lang="en-US"/>
              <a:t>clause is used to sort the data in ascending or descending order, based on one or more columns</a:t>
            </a:r>
            <a:endParaRPr/>
          </a:p>
          <a:p>
            <a:pPr indent="-228600" lvl="0" marL="228600" rtl="0" algn="just">
              <a:lnSpc>
                <a:spcPct val="90000"/>
              </a:lnSpc>
              <a:spcBef>
                <a:spcPts val="1000"/>
              </a:spcBef>
              <a:spcAft>
                <a:spcPts val="0"/>
              </a:spcAft>
              <a:buClr>
                <a:schemeClr val="dk1"/>
              </a:buClr>
              <a:buSzPts val="2800"/>
              <a:buChar char="•"/>
            </a:pPr>
            <a:r>
              <a:rPr lang="en-US"/>
              <a:t>Some databases sort the query results in an ascending order by default</a:t>
            </a:r>
            <a:endParaRPr/>
          </a:p>
          <a:p>
            <a:pPr indent="-228600" lvl="0" marL="228600" rtl="0" algn="just">
              <a:lnSpc>
                <a:spcPct val="90000"/>
              </a:lnSpc>
              <a:spcBef>
                <a:spcPts val="1000"/>
              </a:spcBef>
              <a:spcAft>
                <a:spcPts val="0"/>
              </a:spcAft>
              <a:buClr>
                <a:schemeClr val="dk1"/>
              </a:buClr>
              <a:buSzPts val="2800"/>
              <a:buChar char="•"/>
            </a:pPr>
            <a:r>
              <a:rPr lang="en-US"/>
              <a:t>The basic syntax of the ORDER BY clause is as follows −</a:t>
            </a:r>
            <a:endParaRPr/>
          </a:p>
          <a:p>
            <a:pPr indent="0" lvl="0" marL="0" rtl="0" algn="just">
              <a:lnSpc>
                <a:spcPct val="90000"/>
              </a:lnSpc>
              <a:spcBef>
                <a:spcPts val="1000"/>
              </a:spcBef>
              <a:spcAft>
                <a:spcPts val="0"/>
              </a:spcAft>
              <a:buClr>
                <a:schemeClr val="dk1"/>
              </a:buClr>
              <a:buSzPts val="2800"/>
              <a:buNone/>
            </a:pPr>
            <a:r>
              <a:rPr lang="en-US"/>
              <a:t>		SELECT </a:t>
            </a:r>
            <a:r>
              <a:rPr i="1" lang="en-US"/>
              <a:t>column-list</a:t>
            </a:r>
            <a:r>
              <a:rPr lang="en-US"/>
              <a:t> </a:t>
            </a:r>
            <a:endParaRPr/>
          </a:p>
          <a:p>
            <a:pPr indent="0" lvl="0" marL="0" rtl="0" algn="just">
              <a:lnSpc>
                <a:spcPct val="90000"/>
              </a:lnSpc>
              <a:spcBef>
                <a:spcPts val="1000"/>
              </a:spcBef>
              <a:spcAft>
                <a:spcPts val="0"/>
              </a:spcAft>
              <a:buClr>
                <a:schemeClr val="dk1"/>
              </a:buClr>
              <a:buSzPts val="2800"/>
              <a:buNone/>
            </a:pPr>
            <a:r>
              <a:rPr lang="en-US"/>
              <a:t>		FROM </a:t>
            </a:r>
            <a:r>
              <a:rPr i="1" lang="en-US"/>
              <a:t>table_name </a:t>
            </a:r>
            <a:endParaRPr/>
          </a:p>
          <a:p>
            <a:pPr indent="0" lvl="0" marL="0" rtl="0" algn="just">
              <a:lnSpc>
                <a:spcPct val="90000"/>
              </a:lnSpc>
              <a:spcBef>
                <a:spcPts val="1000"/>
              </a:spcBef>
              <a:spcAft>
                <a:spcPts val="0"/>
              </a:spcAft>
              <a:buClr>
                <a:schemeClr val="dk1"/>
              </a:buClr>
              <a:buSzPts val="2800"/>
              <a:buNone/>
            </a:pPr>
            <a:r>
              <a:rPr lang="en-US"/>
              <a:t>		[WHERE </a:t>
            </a:r>
            <a:r>
              <a:rPr i="1" lang="en-US"/>
              <a:t>condition</a:t>
            </a:r>
            <a:r>
              <a:rPr lang="en-US"/>
              <a:t>] </a:t>
            </a:r>
            <a:endParaRPr/>
          </a:p>
          <a:p>
            <a:pPr indent="0" lvl="0" marL="0" rtl="0" algn="just">
              <a:lnSpc>
                <a:spcPct val="90000"/>
              </a:lnSpc>
              <a:spcBef>
                <a:spcPts val="1000"/>
              </a:spcBef>
              <a:spcAft>
                <a:spcPts val="0"/>
              </a:spcAft>
              <a:buClr>
                <a:schemeClr val="dk1"/>
              </a:buClr>
              <a:buSzPts val="2800"/>
              <a:buNone/>
            </a:pPr>
            <a:r>
              <a:rPr lang="en-US"/>
              <a:t>		[ORDER BY </a:t>
            </a:r>
            <a:r>
              <a:rPr i="1" lang="en-US"/>
              <a:t>column1, column2, .. columnN</a:t>
            </a:r>
            <a:r>
              <a:rPr lang="en-US"/>
              <a:t>] [ASC | DESC];</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29"/>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937" name="Google Shape;937;p129"/>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SELECT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Consider the CUSTOMERS table having the following records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lang="en-US"/>
              <a:t>The following code block has an example, which would sort the result in an ascending order by the NAME and the SALARY −</a:t>
            </a:r>
            <a:endParaRPr/>
          </a:p>
          <a:p>
            <a:pPr indent="0" lvl="0" marL="0" rtl="0" algn="just">
              <a:lnSpc>
                <a:spcPct val="90000"/>
              </a:lnSpc>
              <a:spcBef>
                <a:spcPts val="1000"/>
              </a:spcBef>
              <a:spcAft>
                <a:spcPts val="0"/>
              </a:spcAft>
              <a:buClr>
                <a:schemeClr val="dk1"/>
              </a:buClr>
              <a:buSzPts val="2800"/>
              <a:buNone/>
            </a:pPr>
            <a:r>
              <a:rPr lang="en-US"/>
              <a:t>		SQL&gt; SELECT * FROM CUSTOMERS</a:t>
            </a:r>
            <a:endParaRPr/>
          </a:p>
          <a:p>
            <a:pPr indent="0" lvl="0" marL="0" rtl="0" algn="just">
              <a:lnSpc>
                <a:spcPct val="90000"/>
              </a:lnSpc>
              <a:spcBef>
                <a:spcPts val="1000"/>
              </a:spcBef>
              <a:spcAft>
                <a:spcPts val="0"/>
              </a:spcAft>
              <a:buClr>
                <a:schemeClr val="dk1"/>
              </a:buClr>
              <a:buSzPts val="2800"/>
              <a:buNone/>
            </a:pPr>
            <a:r>
              <a:rPr lang="en-US"/>
              <a:t>		ORDER BY NAME, SALARY;</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938" name="Google Shape;938;p129"/>
          <p:cNvPicPr preferRelativeResize="0"/>
          <p:nvPr/>
        </p:nvPicPr>
        <p:blipFill rotWithShape="1">
          <a:blip r:embed="rId3">
            <a:alphaModFix/>
          </a:blip>
          <a:srcRect b="0" l="0" r="0" t="0"/>
          <a:stretch/>
        </p:blipFill>
        <p:spPr>
          <a:xfrm>
            <a:off x="2838067" y="2147657"/>
            <a:ext cx="4486658" cy="27028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160" name="Google Shape;160;p13"/>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Relation – Definition Summary</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p:txBody>
      </p:sp>
      <p:pic>
        <p:nvPicPr>
          <p:cNvPr id="161" name="Google Shape;161;p13"/>
          <p:cNvPicPr preferRelativeResize="0"/>
          <p:nvPr/>
        </p:nvPicPr>
        <p:blipFill rotWithShape="1">
          <a:blip r:embed="rId3">
            <a:alphaModFix/>
          </a:blip>
          <a:srcRect b="0" l="0" r="0" t="0"/>
          <a:stretch/>
        </p:blipFill>
        <p:spPr>
          <a:xfrm>
            <a:off x="1616529" y="2466678"/>
            <a:ext cx="7414664" cy="4195378"/>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30"/>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944" name="Google Shape;944;p130"/>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SELECT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This would produce the following result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lang="en-US"/>
              <a:t>The following code block has an example, which would sort the result in an ascending order by the NAME −</a:t>
            </a:r>
            <a:endParaRPr/>
          </a:p>
          <a:p>
            <a:pPr indent="0" lvl="0" marL="0" rtl="0" algn="just">
              <a:lnSpc>
                <a:spcPct val="90000"/>
              </a:lnSpc>
              <a:spcBef>
                <a:spcPts val="1000"/>
              </a:spcBef>
              <a:spcAft>
                <a:spcPts val="0"/>
              </a:spcAft>
              <a:buClr>
                <a:schemeClr val="dk1"/>
              </a:buClr>
              <a:buSzPts val="2800"/>
              <a:buNone/>
            </a:pPr>
            <a:r>
              <a:rPr lang="en-US"/>
              <a:t>		SQL&gt; SELECT * FROM CUSTOMERS</a:t>
            </a:r>
            <a:endParaRPr/>
          </a:p>
          <a:p>
            <a:pPr indent="0" lvl="0" marL="0" rtl="0" algn="just">
              <a:lnSpc>
                <a:spcPct val="90000"/>
              </a:lnSpc>
              <a:spcBef>
                <a:spcPts val="1000"/>
              </a:spcBef>
              <a:spcAft>
                <a:spcPts val="0"/>
              </a:spcAft>
              <a:buClr>
                <a:schemeClr val="dk1"/>
              </a:buClr>
              <a:buSzPts val="2800"/>
              <a:buNone/>
            </a:pPr>
            <a:r>
              <a:rPr lang="en-US"/>
              <a:t>		ORDER BY NAME ASC;</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945" name="Google Shape;945;p130"/>
          <p:cNvPicPr preferRelativeResize="0"/>
          <p:nvPr/>
        </p:nvPicPr>
        <p:blipFill rotWithShape="1">
          <a:blip r:embed="rId3">
            <a:alphaModFix/>
          </a:blip>
          <a:srcRect b="0" l="0" r="0" t="0"/>
          <a:stretch/>
        </p:blipFill>
        <p:spPr>
          <a:xfrm>
            <a:off x="2943224" y="2082652"/>
            <a:ext cx="4191387" cy="2513392"/>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31"/>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951" name="Google Shape;951;p131"/>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SELECT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This would produce the following result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lang="en-US"/>
              <a:t>The following code block has an example, which would sort the result in the descending order by NAME</a:t>
            </a:r>
            <a:endParaRPr/>
          </a:p>
          <a:p>
            <a:pPr indent="0" lvl="0" marL="0" rtl="0" algn="just">
              <a:lnSpc>
                <a:spcPct val="90000"/>
              </a:lnSpc>
              <a:spcBef>
                <a:spcPts val="1000"/>
              </a:spcBef>
              <a:spcAft>
                <a:spcPts val="0"/>
              </a:spcAft>
              <a:buClr>
                <a:schemeClr val="dk1"/>
              </a:buClr>
              <a:buSzPts val="2800"/>
              <a:buNone/>
            </a:pPr>
            <a:r>
              <a:rPr lang="en-US"/>
              <a:t>	SQL&gt; SELECT * FROM CUSTOMERS</a:t>
            </a:r>
            <a:endParaRPr/>
          </a:p>
          <a:p>
            <a:pPr indent="0" lvl="0" marL="0" rtl="0" algn="just">
              <a:lnSpc>
                <a:spcPct val="90000"/>
              </a:lnSpc>
              <a:spcBef>
                <a:spcPts val="1000"/>
              </a:spcBef>
              <a:spcAft>
                <a:spcPts val="0"/>
              </a:spcAft>
              <a:buClr>
                <a:schemeClr val="dk1"/>
              </a:buClr>
              <a:buSzPts val="2800"/>
              <a:buNone/>
            </a:pPr>
            <a:r>
              <a:rPr lang="en-US"/>
              <a:t>	ORDER BY NAME DESC;</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952" name="Google Shape;952;p131"/>
          <p:cNvPicPr preferRelativeResize="0"/>
          <p:nvPr/>
        </p:nvPicPr>
        <p:blipFill rotWithShape="1">
          <a:blip r:embed="rId3">
            <a:alphaModFix/>
          </a:blip>
          <a:srcRect b="0" l="0" r="0" t="0"/>
          <a:stretch/>
        </p:blipFill>
        <p:spPr>
          <a:xfrm>
            <a:off x="3119055" y="2171473"/>
            <a:ext cx="4558095" cy="2711076"/>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32"/>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958" name="Google Shape;958;p132"/>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SELECT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This would produce the following result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959" name="Google Shape;959;p132"/>
          <p:cNvPicPr preferRelativeResize="0"/>
          <p:nvPr/>
        </p:nvPicPr>
        <p:blipFill rotWithShape="1">
          <a:blip r:embed="rId3">
            <a:alphaModFix/>
          </a:blip>
          <a:srcRect b="0" l="0" r="0" t="0"/>
          <a:stretch/>
        </p:blipFill>
        <p:spPr>
          <a:xfrm>
            <a:off x="2880929" y="2401887"/>
            <a:ext cx="5496692" cy="3305636"/>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33"/>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965" name="Google Shape;965;p133"/>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UPDATE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The SQL </a:t>
            </a:r>
            <a:r>
              <a:rPr lang="en-US">
                <a:solidFill>
                  <a:srgbClr val="FF0000"/>
                </a:solidFill>
              </a:rPr>
              <a:t>UPDATE</a:t>
            </a:r>
            <a:r>
              <a:rPr lang="en-US"/>
              <a:t> Query is used to modify the existing records in a table</a:t>
            </a:r>
            <a:endParaRPr/>
          </a:p>
          <a:p>
            <a:pPr indent="-228600" lvl="0" marL="228600" rtl="0" algn="just">
              <a:lnSpc>
                <a:spcPct val="90000"/>
              </a:lnSpc>
              <a:spcBef>
                <a:spcPts val="1000"/>
              </a:spcBef>
              <a:spcAft>
                <a:spcPts val="0"/>
              </a:spcAft>
              <a:buClr>
                <a:schemeClr val="dk1"/>
              </a:buClr>
              <a:buSzPts val="2800"/>
              <a:buChar char="•"/>
            </a:pPr>
            <a:r>
              <a:rPr lang="en-US"/>
              <a:t>We can use the WHERE clause with the UPDATE query to update the selected rows, otherwise all the rows would be affected</a:t>
            </a:r>
            <a:endParaRPr/>
          </a:p>
          <a:p>
            <a:pPr indent="-228600" lvl="0" marL="228600" rtl="0" algn="just">
              <a:lnSpc>
                <a:spcPct val="90000"/>
              </a:lnSpc>
              <a:spcBef>
                <a:spcPts val="1000"/>
              </a:spcBef>
              <a:spcAft>
                <a:spcPts val="0"/>
              </a:spcAft>
              <a:buClr>
                <a:schemeClr val="dk1"/>
              </a:buClr>
              <a:buSzPts val="2800"/>
              <a:buChar char="•"/>
            </a:pPr>
            <a:r>
              <a:rPr lang="en-US"/>
              <a:t>The basic syntax of the UPDATE query with a WHERE clause is as follows −</a:t>
            </a:r>
            <a:endParaRPr/>
          </a:p>
          <a:p>
            <a:pPr indent="0" lvl="0" marL="0" rtl="0" algn="just">
              <a:lnSpc>
                <a:spcPct val="90000"/>
              </a:lnSpc>
              <a:spcBef>
                <a:spcPts val="1000"/>
              </a:spcBef>
              <a:spcAft>
                <a:spcPts val="0"/>
              </a:spcAft>
              <a:buClr>
                <a:schemeClr val="dk1"/>
              </a:buClr>
              <a:buSzPts val="2800"/>
              <a:buNone/>
            </a:pPr>
            <a:r>
              <a:rPr lang="en-US"/>
              <a:t>	UPDATE </a:t>
            </a:r>
            <a:r>
              <a:rPr i="1" lang="en-US"/>
              <a:t>table_name</a:t>
            </a:r>
            <a:endParaRPr i="1"/>
          </a:p>
          <a:p>
            <a:pPr indent="0" lvl="0" marL="0" rtl="0" algn="just">
              <a:lnSpc>
                <a:spcPct val="90000"/>
              </a:lnSpc>
              <a:spcBef>
                <a:spcPts val="1000"/>
              </a:spcBef>
              <a:spcAft>
                <a:spcPts val="0"/>
              </a:spcAft>
              <a:buClr>
                <a:schemeClr val="dk1"/>
              </a:buClr>
              <a:buSzPts val="2800"/>
              <a:buNone/>
            </a:pPr>
            <a:r>
              <a:rPr lang="en-US"/>
              <a:t>	SET </a:t>
            </a:r>
            <a:r>
              <a:rPr i="1" lang="en-US"/>
              <a:t>column1 = value1, column2 = value2...., columnN = valueN</a:t>
            </a:r>
            <a:endParaRPr i="1"/>
          </a:p>
          <a:p>
            <a:pPr indent="0" lvl="0" marL="0" rtl="0" algn="just">
              <a:lnSpc>
                <a:spcPct val="90000"/>
              </a:lnSpc>
              <a:spcBef>
                <a:spcPts val="1000"/>
              </a:spcBef>
              <a:spcAft>
                <a:spcPts val="0"/>
              </a:spcAft>
              <a:buClr>
                <a:schemeClr val="dk1"/>
              </a:buClr>
              <a:buSzPts val="2800"/>
              <a:buNone/>
            </a:pPr>
            <a:r>
              <a:rPr lang="en-US"/>
              <a:t>	WHERE [</a:t>
            </a:r>
            <a:r>
              <a:rPr i="1" lang="en-US"/>
              <a:t>condition</a:t>
            </a:r>
            <a:r>
              <a:rPr lang="en-US"/>
              <a:t>];</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34"/>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971" name="Google Shape;971;p134"/>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UPDATE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Consider the CUSTOMERS table having the following records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lang="en-US"/>
              <a:t>The following query will update the ADDRESS for a customer whose ID number is 6 in the table.</a:t>
            </a:r>
            <a:endParaRPr/>
          </a:p>
          <a:p>
            <a:pPr indent="0" lvl="0" marL="0" rtl="0" algn="just">
              <a:lnSpc>
                <a:spcPct val="90000"/>
              </a:lnSpc>
              <a:spcBef>
                <a:spcPts val="1000"/>
              </a:spcBef>
              <a:spcAft>
                <a:spcPts val="0"/>
              </a:spcAft>
              <a:buClr>
                <a:schemeClr val="dk1"/>
              </a:buClr>
              <a:buSzPts val="2800"/>
              <a:buNone/>
            </a:pPr>
            <a:r>
              <a:rPr lang="en-US"/>
              <a:t>		SQL&gt; UPDATE CUSTOMERS</a:t>
            </a:r>
            <a:endParaRPr/>
          </a:p>
          <a:p>
            <a:pPr indent="0" lvl="0" marL="0" rtl="0" algn="just">
              <a:lnSpc>
                <a:spcPct val="90000"/>
              </a:lnSpc>
              <a:spcBef>
                <a:spcPts val="1000"/>
              </a:spcBef>
              <a:spcAft>
                <a:spcPts val="0"/>
              </a:spcAft>
              <a:buClr>
                <a:schemeClr val="dk1"/>
              </a:buClr>
              <a:buSzPts val="2800"/>
              <a:buNone/>
            </a:pPr>
            <a:r>
              <a:rPr lang="en-US"/>
              <a:t>		SET ADDRESS = 'Pune’</a:t>
            </a:r>
            <a:endParaRPr/>
          </a:p>
          <a:p>
            <a:pPr indent="0" lvl="0" marL="0" rtl="0" algn="just">
              <a:lnSpc>
                <a:spcPct val="90000"/>
              </a:lnSpc>
              <a:spcBef>
                <a:spcPts val="1000"/>
              </a:spcBef>
              <a:spcAft>
                <a:spcPts val="0"/>
              </a:spcAft>
              <a:buClr>
                <a:schemeClr val="dk1"/>
              </a:buClr>
              <a:buSzPts val="2800"/>
              <a:buNone/>
            </a:pPr>
            <a:r>
              <a:rPr lang="en-US"/>
              <a:t>		WHERE ID = 6;</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972" name="Google Shape;972;p134"/>
          <p:cNvPicPr preferRelativeResize="0"/>
          <p:nvPr/>
        </p:nvPicPr>
        <p:blipFill rotWithShape="1">
          <a:blip r:embed="rId3">
            <a:alphaModFix/>
          </a:blip>
          <a:srcRect b="0" l="0" r="0" t="0"/>
          <a:stretch/>
        </p:blipFill>
        <p:spPr>
          <a:xfrm>
            <a:off x="3204775" y="2052407"/>
            <a:ext cx="3929148" cy="2338618"/>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35"/>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978" name="Google Shape;978;p135"/>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UPDATE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Now, the CUSTOMERS table would have the following records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lang="en-US"/>
              <a:t>If we want to modify all the ADDRESS and the SALARY column values in the CUSTOMERS table, we do not need to use the WHERE clause as the UPDATE query would be enough as shown in the following code block</a:t>
            </a:r>
            <a:endParaRPr/>
          </a:p>
          <a:p>
            <a:pPr indent="0" lvl="0" marL="0" rtl="0" algn="just">
              <a:lnSpc>
                <a:spcPct val="90000"/>
              </a:lnSpc>
              <a:spcBef>
                <a:spcPts val="1000"/>
              </a:spcBef>
              <a:spcAft>
                <a:spcPts val="0"/>
              </a:spcAft>
              <a:buClr>
                <a:schemeClr val="dk1"/>
              </a:buClr>
              <a:buSzPts val="2800"/>
              <a:buNone/>
            </a:pPr>
            <a:r>
              <a:rPr lang="en-US"/>
              <a:t>		SQL&gt; UPDATE CUSTOMERS</a:t>
            </a:r>
            <a:endParaRPr/>
          </a:p>
          <a:p>
            <a:pPr indent="0" lvl="0" marL="0" rtl="0" algn="just">
              <a:lnSpc>
                <a:spcPct val="90000"/>
              </a:lnSpc>
              <a:spcBef>
                <a:spcPts val="1000"/>
              </a:spcBef>
              <a:spcAft>
                <a:spcPts val="0"/>
              </a:spcAft>
              <a:buClr>
                <a:schemeClr val="dk1"/>
              </a:buClr>
              <a:buSzPts val="2800"/>
              <a:buNone/>
            </a:pPr>
            <a:r>
              <a:rPr lang="en-US"/>
              <a:t>		SET ADDRESS = 'Pune', SALARY = 1000.00;</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979" name="Google Shape;979;p135"/>
          <p:cNvPicPr preferRelativeResize="0"/>
          <p:nvPr/>
        </p:nvPicPr>
        <p:blipFill rotWithShape="1">
          <a:blip r:embed="rId3">
            <a:alphaModFix/>
          </a:blip>
          <a:srcRect b="0" l="0" r="0" t="0"/>
          <a:stretch/>
        </p:blipFill>
        <p:spPr>
          <a:xfrm>
            <a:off x="2947600" y="2061933"/>
            <a:ext cx="3777050" cy="2235133"/>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36"/>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985" name="Google Shape;985;p136"/>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UPDATE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Now, CUSTOMERS table would have the following records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986" name="Google Shape;986;p136"/>
          <p:cNvPicPr preferRelativeResize="0"/>
          <p:nvPr/>
        </p:nvPicPr>
        <p:blipFill rotWithShape="1">
          <a:blip r:embed="rId3">
            <a:alphaModFix/>
          </a:blip>
          <a:srcRect b="0" l="0" r="0" t="0"/>
          <a:stretch/>
        </p:blipFill>
        <p:spPr>
          <a:xfrm>
            <a:off x="2642825" y="2200046"/>
            <a:ext cx="5191850" cy="3277057"/>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37"/>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992" name="Google Shape;992;p137"/>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DELETE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The SQL DELETE Query is used to delete the existing records from a table</a:t>
            </a:r>
            <a:endParaRPr/>
          </a:p>
          <a:p>
            <a:pPr indent="-228600" lvl="0" marL="228600" rtl="0" algn="just">
              <a:lnSpc>
                <a:spcPct val="90000"/>
              </a:lnSpc>
              <a:spcBef>
                <a:spcPts val="1000"/>
              </a:spcBef>
              <a:spcAft>
                <a:spcPts val="0"/>
              </a:spcAft>
              <a:buClr>
                <a:schemeClr val="dk1"/>
              </a:buClr>
              <a:buSzPts val="2800"/>
              <a:buChar char="•"/>
            </a:pPr>
            <a:r>
              <a:rPr lang="en-US"/>
              <a:t>You can use the WHERE clause with a DELETE query to delete the selected rows, otherwise all the records would be deleted</a:t>
            </a:r>
            <a:endParaRPr/>
          </a:p>
          <a:p>
            <a:pPr indent="-228600" lvl="0" marL="228600" rtl="0" algn="just">
              <a:lnSpc>
                <a:spcPct val="90000"/>
              </a:lnSpc>
              <a:spcBef>
                <a:spcPts val="1000"/>
              </a:spcBef>
              <a:spcAft>
                <a:spcPts val="0"/>
              </a:spcAft>
              <a:buClr>
                <a:schemeClr val="dk1"/>
              </a:buClr>
              <a:buSzPts val="2800"/>
              <a:buChar char="•"/>
            </a:pPr>
            <a:r>
              <a:rPr lang="en-US"/>
              <a:t>The basic syntax of the DELETE query with the WHERE clause is as follows </a:t>
            </a:r>
            <a:endParaRPr/>
          </a:p>
          <a:p>
            <a:pPr indent="0" lvl="0" marL="0" rtl="0" algn="just">
              <a:lnSpc>
                <a:spcPct val="90000"/>
              </a:lnSpc>
              <a:spcBef>
                <a:spcPts val="1000"/>
              </a:spcBef>
              <a:spcAft>
                <a:spcPts val="0"/>
              </a:spcAft>
              <a:buClr>
                <a:schemeClr val="dk1"/>
              </a:buClr>
              <a:buSzPts val="2800"/>
              <a:buNone/>
            </a:pPr>
            <a:r>
              <a:rPr lang="en-US"/>
              <a:t>		DELETE FROM </a:t>
            </a:r>
            <a:r>
              <a:rPr i="1" lang="en-US"/>
              <a:t>table_name</a:t>
            </a:r>
            <a:endParaRPr i="1"/>
          </a:p>
          <a:p>
            <a:pPr indent="0" lvl="0" marL="0" rtl="0" algn="just">
              <a:lnSpc>
                <a:spcPct val="90000"/>
              </a:lnSpc>
              <a:spcBef>
                <a:spcPts val="1000"/>
              </a:spcBef>
              <a:spcAft>
                <a:spcPts val="0"/>
              </a:spcAft>
              <a:buClr>
                <a:schemeClr val="dk1"/>
              </a:buClr>
              <a:buSzPts val="2800"/>
              <a:buNone/>
            </a:pPr>
            <a:r>
              <a:rPr lang="en-US"/>
              <a:t>		WHERE [</a:t>
            </a:r>
            <a:r>
              <a:rPr i="1" lang="en-US"/>
              <a:t>condition</a:t>
            </a:r>
            <a:r>
              <a:rPr lang="en-US"/>
              <a:t>];</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38"/>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998" name="Google Shape;998;p138"/>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DELETE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Consider the CUSTOMERS table having the following records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lang="en-US"/>
              <a:t>The following code has a query, which will DELETE a customer, whose ID is 6</a:t>
            </a:r>
            <a:endParaRPr/>
          </a:p>
          <a:p>
            <a:pPr indent="0" lvl="0" marL="0" rtl="0" algn="just">
              <a:lnSpc>
                <a:spcPct val="90000"/>
              </a:lnSpc>
              <a:spcBef>
                <a:spcPts val="1000"/>
              </a:spcBef>
              <a:spcAft>
                <a:spcPts val="0"/>
              </a:spcAft>
              <a:buClr>
                <a:schemeClr val="dk1"/>
              </a:buClr>
              <a:buSzPts val="2800"/>
              <a:buNone/>
            </a:pPr>
            <a:r>
              <a:rPr lang="en-US"/>
              <a:t>		SQL&gt; DELETE FROM CUSTOMERS</a:t>
            </a:r>
            <a:endParaRPr/>
          </a:p>
          <a:p>
            <a:pPr indent="0" lvl="0" marL="0" rtl="0" algn="just">
              <a:lnSpc>
                <a:spcPct val="90000"/>
              </a:lnSpc>
              <a:spcBef>
                <a:spcPts val="1000"/>
              </a:spcBef>
              <a:spcAft>
                <a:spcPts val="0"/>
              </a:spcAft>
              <a:buClr>
                <a:schemeClr val="dk1"/>
              </a:buClr>
              <a:buSzPts val="2800"/>
              <a:buNone/>
            </a:pPr>
            <a:r>
              <a:rPr lang="en-US"/>
              <a:t>		WHERE ID = 6;</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999" name="Google Shape;999;p138"/>
          <p:cNvPicPr preferRelativeResize="0"/>
          <p:nvPr/>
        </p:nvPicPr>
        <p:blipFill rotWithShape="1">
          <a:blip r:embed="rId3">
            <a:alphaModFix/>
          </a:blip>
          <a:srcRect b="0" l="0" r="0" t="0"/>
          <a:stretch/>
        </p:blipFill>
        <p:spPr>
          <a:xfrm>
            <a:off x="3209545" y="2090511"/>
            <a:ext cx="4258055" cy="2538456"/>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39"/>
          <p:cNvSpPr txBox="1"/>
          <p:nvPr>
            <p:ph type="title"/>
          </p:nvPr>
        </p:nvSpPr>
        <p:spPr>
          <a:xfrm>
            <a:off x="838200" y="88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1005" name="Google Shape;1005;p139"/>
          <p:cNvSpPr txBox="1"/>
          <p:nvPr>
            <p:ph idx="1" type="body"/>
          </p:nvPr>
        </p:nvSpPr>
        <p:spPr>
          <a:xfrm>
            <a:off x="838199" y="1076324"/>
            <a:ext cx="11020425" cy="569277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 – DELETE Command</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Now, the CUSTOMERS table would have the following records</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228600" lvl="0" marL="228600" rtl="0" algn="just">
              <a:lnSpc>
                <a:spcPct val="100000"/>
              </a:lnSpc>
              <a:spcBef>
                <a:spcPts val="1000"/>
              </a:spcBef>
              <a:spcAft>
                <a:spcPts val="0"/>
              </a:spcAft>
              <a:buClr>
                <a:schemeClr val="dk1"/>
              </a:buClr>
              <a:buSzPts val="2800"/>
              <a:buChar char="•"/>
            </a:pPr>
            <a:r>
              <a:rPr lang="en-US"/>
              <a:t>If we want to DELETE all the records from the CUSTOMERS table, we do not need to use the WHERE clause and the DELETE query would be as follows :</a:t>
            </a:r>
            <a:endParaRPr/>
          </a:p>
          <a:p>
            <a:pPr indent="0" lvl="0" marL="0" rtl="0" algn="just">
              <a:lnSpc>
                <a:spcPct val="100000"/>
              </a:lnSpc>
              <a:spcBef>
                <a:spcPts val="1000"/>
              </a:spcBef>
              <a:spcAft>
                <a:spcPts val="0"/>
              </a:spcAft>
              <a:buClr>
                <a:schemeClr val="dk1"/>
              </a:buClr>
              <a:buSzPts val="2800"/>
              <a:buNone/>
            </a:pPr>
            <a:r>
              <a:rPr lang="en-US"/>
              <a:t>		SQL&gt; DELETE FROM CUSTOMERS;</a:t>
            </a:r>
            <a:endParaRPr/>
          </a:p>
          <a:p>
            <a:pPr indent="-228600" lvl="0" marL="228600" rtl="0" algn="just">
              <a:lnSpc>
                <a:spcPct val="100000"/>
              </a:lnSpc>
              <a:spcBef>
                <a:spcPts val="1000"/>
              </a:spcBef>
              <a:spcAft>
                <a:spcPts val="0"/>
              </a:spcAft>
              <a:buClr>
                <a:schemeClr val="dk1"/>
              </a:buClr>
              <a:buSzPts val="2800"/>
              <a:buChar char="•"/>
            </a:pPr>
            <a:r>
              <a:rPr lang="en-US"/>
              <a:t>Now, the CUSTOMERS table would not have any record</a:t>
            </a:r>
            <a:endParaRPr/>
          </a:p>
        </p:txBody>
      </p:sp>
      <p:pic>
        <p:nvPicPr>
          <p:cNvPr id="1006" name="Google Shape;1006;p139"/>
          <p:cNvPicPr preferRelativeResize="0"/>
          <p:nvPr/>
        </p:nvPicPr>
        <p:blipFill rotWithShape="1">
          <a:blip r:embed="rId3">
            <a:alphaModFix/>
          </a:blip>
          <a:srcRect b="0" l="0" r="0" t="0"/>
          <a:stretch/>
        </p:blipFill>
        <p:spPr>
          <a:xfrm>
            <a:off x="3047612" y="2104820"/>
            <a:ext cx="4477138" cy="228620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167" name="Google Shape;167;p14"/>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Characteristics of Relations</a:t>
            </a:r>
            <a:endParaRPr/>
          </a:p>
          <a:p>
            <a:pPr indent="-228600" lvl="0" marL="228600" rtl="0" algn="just">
              <a:lnSpc>
                <a:spcPct val="90000"/>
              </a:lnSpc>
              <a:spcBef>
                <a:spcPts val="1000"/>
              </a:spcBef>
              <a:spcAft>
                <a:spcPts val="0"/>
              </a:spcAft>
              <a:buClr>
                <a:schemeClr val="dk1"/>
              </a:buClr>
              <a:buSzPts val="2800"/>
              <a:buChar char="•"/>
            </a:pPr>
            <a:r>
              <a:rPr b="1" lang="en-US"/>
              <a:t>Ordering of tuples in a relation</a:t>
            </a:r>
            <a:endParaRPr/>
          </a:p>
          <a:p>
            <a:pPr indent="-228600" lvl="1" marL="685800" rtl="0" algn="just">
              <a:lnSpc>
                <a:spcPct val="90000"/>
              </a:lnSpc>
              <a:spcBef>
                <a:spcPts val="500"/>
              </a:spcBef>
              <a:spcAft>
                <a:spcPts val="0"/>
              </a:spcAft>
              <a:buClr>
                <a:schemeClr val="dk1"/>
              </a:buClr>
              <a:buSzPts val="2400"/>
              <a:buChar char="•"/>
            </a:pPr>
            <a:r>
              <a:rPr lang="en-US"/>
              <a:t>Tuples are not considered to be ordered</a:t>
            </a:r>
            <a:endParaRPr/>
          </a:p>
          <a:p>
            <a:pPr indent="-228600" lvl="0" marL="228600" rtl="0" algn="just">
              <a:lnSpc>
                <a:spcPct val="90000"/>
              </a:lnSpc>
              <a:spcBef>
                <a:spcPts val="1000"/>
              </a:spcBef>
              <a:spcAft>
                <a:spcPts val="0"/>
              </a:spcAft>
              <a:buClr>
                <a:schemeClr val="dk1"/>
              </a:buClr>
              <a:buSzPts val="2800"/>
              <a:buChar char="•"/>
            </a:pPr>
            <a:r>
              <a:rPr b="1" lang="en-US"/>
              <a:t>Ordering of attributes in a relation schema R</a:t>
            </a:r>
            <a:endParaRPr/>
          </a:p>
          <a:p>
            <a:pPr indent="-228600" lvl="1" marL="685800" rtl="0" algn="just">
              <a:lnSpc>
                <a:spcPct val="90000"/>
              </a:lnSpc>
              <a:spcBef>
                <a:spcPts val="500"/>
              </a:spcBef>
              <a:spcAft>
                <a:spcPts val="0"/>
              </a:spcAft>
              <a:buClr>
                <a:schemeClr val="dk1"/>
              </a:buClr>
              <a:buSzPts val="2400"/>
              <a:buChar char="•"/>
            </a:pPr>
            <a:r>
              <a:rPr lang="en-US"/>
              <a:t>We will consider the attributes in R(A</a:t>
            </a:r>
            <a:r>
              <a:rPr baseline="-25000" lang="en-US"/>
              <a:t>1</a:t>
            </a:r>
            <a:r>
              <a:rPr lang="en-US"/>
              <a:t>, A</a:t>
            </a:r>
            <a:r>
              <a:rPr baseline="-25000" lang="en-US"/>
              <a:t>2</a:t>
            </a:r>
            <a:r>
              <a:rPr lang="en-US"/>
              <a:t>, …A</a:t>
            </a:r>
            <a:r>
              <a:rPr baseline="-25000" lang="en-US"/>
              <a:t>n</a:t>
            </a:r>
            <a:r>
              <a:rPr lang="en-US"/>
              <a:t>) and the values in t = &lt;v</a:t>
            </a:r>
            <a:r>
              <a:rPr baseline="-25000" lang="en-US"/>
              <a:t>1</a:t>
            </a:r>
            <a:r>
              <a:rPr lang="en-US"/>
              <a:t>, v</a:t>
            </a:r>
            <a:r>
              <a:rPr baseline="-25000" lang="en-US"/>
              <a:t>2</a:t>
            </a:r>
            <a:r>
              <a:rPr lang="en-US"/>
              <a:t>,…v</a:t>
            </a:r>
            <a:r>
              <a:rPr baseline="-25000" lang="en-US"/>
              <a:t>n</a:t>
            </a:r>
            <a:r>
              <a:rPr lang="en-US"/>
              <a:t>&gt; to be ordered</a:t>
            </a:r>
            <a:endParaRPr/>
          </a:p>
          <a:p>
            <a:pPr indent="-228600" lvl="0" marL="228600" rtl="0" algn="just">
              <a:lnSpc>
                <a:spcPct val="90000"/>
              </a:lnSpc>
              <a:spcBef>
                <a:spcPts val="1000"/>
              </a:spcBef>
              <a:spcAft>
                <a:spcPts val="0"/>
              </a:spcAft>
              <a:buClr>
                <a:schemeClr val="dk1"/>
              </a:buClr>
              <a:buSzPts val="2800"/>
              <a:buChar char="•"/>
            </a:pPr>
            <a:r>
              <a:rPr b="1" lang="en-US"/>
              <a:t>Values in a tuple</a:t>
            </a:r>
            <a:endParaRPr/>
          </a:p>
          <a:p>
            <a:pPr indent="-228600" lvl="0" marL="228600" rtl="0" algn="just">
              <a:lnSpc>
                <a:spcPct val="90000"/>
              </a:lnSpc>
              <a:spcBef>
                <a:spcPts val="1000"/>
              </a:spcBef>
              <a:spcAft>
                <a:spcPts val="0"/>
              </a:spcAft>
              <a:buClr>
                <a:schemeClr val="dk1"/>
              </a:buClr>
              <a:buSzPts val="2800"/>
              <a:buChar char="•"/>
            </a:pPr>
            <a:r>
              <a:rPr lang="en-US"/>
              <a:t>All values are considered atomic (indivisible)</a:t>
            </a:r>
            <a:endParaRPr/>
          </a:p>
          <a:p>
            <a:pPr indent="-228600" lvl="0" marL="228600" rtl="0" algn="just">
              <a:lnSpc>
                <a:spcPct val="90000"/>
              </a:lnSpc>
              <a:spcBef>
                <a:spcPts val="1000"/>
              </a:spcBef>
              <a:spcAft>
                <a:spcPts val="0"/>
              </a:spcAft>
              <a:buClr>
                <a:schemeClr val="dk1"/>
              </a:buClr>
              <a:buSzPts val="2800"/>
              <a:buChar char="•"/>
            </a:pPr>
            <a:r>
              <a:rPr lang="en-US"/>
              <a:t>A special null value is used to represent values that are unknown or inapplicable to certain tuples</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173" name="Google Shape;173;p15"/>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Relational Model Notation</a:t>
            </a:r>
            <a:endParaRPr/>
          </a:p>
          <a:p>
            <a:pPr indent="-228600" lvl="0" marL="228600" rtl="0" algn="just">
              <a:lnSpc>
                <a:spcPct val="90000"/>
              </a:lnSpc>
              <a:spcBef>
                <a:spcPts val="1000"/>
              </a:spcBef>
              <a:spcAft>
                <a:spcPts val="0"/>
              </a:spcAft>
              <a:buClr>
                <a:schemeClr val="dk1"/>
              </a:buClr>
              <a:buSzPts val="2800"/>
              <a:buChar char="•"/>
            </a:pPr>
            <a:r>
              <a:rPr lang="en-US"/>
              <a:t>A relation schema R of degree n is denoted by R(A</a:t>
            </a:r>
            <a:r>
              <a:rPr baseline="-25000" lang="en-US"/>
              <a:t>1</a:t>
            </a:r>
            <a:r>
              <a:rPr lang="en-US"/>
              <a:t>, A</a:t>
            </a:r>
            <a:r>
              <a:rPr baseline="-25000" lang="en-US"/>
              <a:t>2</a:t>
            </a:r>
            <a:r>
              <a:rPr lang="en-US"/>
              <a:t>,…A</a:t>
            </a:r>
            <a:r>
              <a:rPr baseline="-25000" lang="en-US"/>
              <a:t>n</a:t>
            </a:r>
            <a:r>
              <a:rPr lang="en-US"/>
              <a:t>)</a:t>
            </a:r>
            <a:endParaRPr/>
          </a:p>
          <a:p>
            <a:pPr indent="-228600" lvl="0" marL="228600" rtl="0" algn="just">
              <a:lnSpc>
                <a:spcPct val="90000"/>
              </a:lnSpc>
              <a:spcBef>
                <a:spcPts val="1000"/>
              </a:spcBef>
              <a:spcAft>
                <a:spcPts val="0"/>
              </a:spcAft>
              <a:buClr>
                <a:schemeClr val="dk1"/>
              </a:buClr>
              <a:buSzPts val="2800"/>
              <a:buChar char="•"/>
            </a:pPr>
            <a:r>
              <a:rPr lang="en-US"/>
              <a:t>Uppercase letters Q, P, R, S denotes relation names</a:t>
            </a:r>
            <a:endParaRPr/>
          </a:p>
          <a:p>
            <a:pPr indent="-228600" lvl="0" marL="228600" rtl="0" algn="just">
              <a:lnSpc>
                <a:spcPct val="90000"/>
              </a:lnSpc>
              <a:spcBef>
                <a:spcPts val="1000"/>
              </a:spcBef>
              <a:spcAft>
                <a:spcPts val="0"/>
              </a:spcAft>
              <a:buClr>
                <a:schemeClr val="dk1"/>
              </a:buClr>
              <a:buSzPts val="2800"/>
              <a:buChar char="•"/>
            </a:pPr>
            <a:r>
              <a:rPr lang="en-US"/>
              <a:t>Lowercase letters q, p, r, s denotes relation states</a:t>
            </a:r>
            <a:endParaRPr/>
          </a:p>
          <a:p>
            <a:pPr indent="-228600" lvl="0" marL="228600" rtl="0" algn="just">
              <a:lnSpc>
                <a:spcPct val="90000"/>
              </a:lnSpc>
              <a:spcBef>
                <a:spcPts val="1000"/>
              </a:spcBef>
              <a:spcAft>
                <a:spcPts val="0"/>
              </a:spcAft>
              <a:buClr>
                <a:schemeClr val="dk1"/>
              </a:buClr>
              <a:buSzPts val="2800"/>
              <a:buChar char="•"/>
            </a:pPr>
            <a:r>
              <a:rPr lang="en-US"/>
              <a:t>Letters t, u, v denote tuples</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p:txBody>
      </p:sp>
      <p:pic>
        <p:nvPicPr>
          <p:cNvPr id="174" name="Google Shape;174;p15"/>
          <p:cNvPicPr preferRelativeResize="0"/>
          <p:nvPr/>
        </p:nvPicPr>
        <p:blipFill rotWithShape="1">
          <a:blip r:embed="rId3">
            <a:alphaModFix/>
          </a:blip>
          <a:srcRect b="0" l="0" r="0" t="0"/>
          <a:stretch/>
        </p:blipFill>
        <p:spPr>
          <a:xfrm>
            <a:off x="1385821" y="4492193"/>
            <a:ext cx="6901043" cy="159698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180" name="Google Shape;180;p16"/>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Relational Integrity Constraints</a:t>
            </a:r>
            <a:endParaRPr/>
          </a:p>
          <a:p>
            <a:pPr indent="-228600" lvl="0" marL="228600" rtl="0" algn="just">
              <a:lnSpc>
                <a:spcPct val="90000"/>
              </a:lnSpc>
              <a:spcBef>
                <a:spcPts val="1000"/>
              </a:spcBef>
              <a:spcAft>
                <a:spcPts val="0"/>
              </a:spcAft>
              <a:buClr>
                <a:schemeClr val="dk1"/>
              </a:buClr>
              <a:buSzPts val="2800"/>
              <a:buChar char="•"/>
            </a:pPr>
            <a:r>
              <a:rPr lang="en-US"/>
              <a:t>Constraints are conditions that must hold on all valid relation instances</a:t>
            </a:r>
            <a:endParaRPr/>
          </a:p>
          <a:p>
            <a:pPr indent="-228600" lvl="0" marL="228600" rtl="0" algn="just">
              <a:lnSpc>
                <a:spcPct val="90000"/>
              </a:lnSpc>
              <a:spcBef>
                <a:spcPts val="1000"/>
              </a:spcBef>
              <a:spcAft>
                <a:spcPts val="0"/>
              </a:spcAft>
              <a:buClr>
                <a:schemeClr val="dk1"/>
              </a:buClr>
              <a:buSzPts val="2800"/>
              <a:buChar char="•"/>
            </a:pPr>
            <a:r>
              <a:rPr lang="en-US"/>
              <a:t>Different types of constraints used in relational model are</a:t>
            </a:r>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Inherent model-based constraints or implicit constraints</a:t>
            </a:r>
            <a:endParaRPr/>
          </a:p>
          <a:p>
            <a:pPr indent="-228600" lvl="0" marL="228600" rtl="0" algn="just">
              <a:lnSpc>
                <a:spcPct val="90000"/>
              </a:lnSpc>
              <a:spcBef>
                <a:spcPts val="1000"/>
              </a:spcBef>
              <a:spcAft>
                <a:spcPts val="0"/>
              </a:spcAft>
              <a:buClr>
                <a:schemeClr val="dk1"/>
              </a:buClr>
              <a:buSzPts val="2800"/>
              <a:buChar char="•"/>
            </a:pPr>
            <a:r>
              <a:rPr lang="en-US"/>
              <a:t>Constraints inherent in the data model</a:t>
            </a:r>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Schema based constraints or explicit constraints</a:t>
            </a:r>
            <a:endParaRPr/>
          </a:p>
          <a:p>
            <a:pPr indent="-228600" lvl="0" marL="228600" rtl="0" algn="just">
              <a:lnSpc>
                <a:spcPct val="90000"/>
              </a:lnSpc>
              <a:spcBef>
                <a:spcPts val="1000"/>
              </a:spcBef>
              <a:spcAft>
                <a:spcPts val="0"/>
              </a:spcAft>
              <a:buClr>
                <a:schemeClr val="dk1"/>
              </a:buClr>
              <a:buSzPts val="2800"/>
              <a:buChar char="•"/>
            </a:pPr>
            <a:r>
              <a:rPr lang="en-US"/>
              <a:t>Specified using DDL commands</a:t>
            </a:r>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Application based or semantic constraints or business rules</a:t>
            </a:r>
            <a:endParaRPr/>
          </a:p>
          <a:p>
            <a:pPr indent="-228600" lvl="0" marL="228600" rtl="0" algn="just">
              <a:lnSpc>
                <a:spcPct val="90000"/>
              </a:lnSpc>
              <a:spcBef>
                <a:spcPts val="1000"/>
              </a:spcBef>
              <a:spcAft>
                <a:spcPts val="0"/>
              </a:spcAft>
              <a:buClr>
                <a:schemeClr val="dk1"/>
              </a:buClr>
              <a:buSzPts val="2800"/>
              <a:buChar char="•"/>
            </a:pPr>
            <a:r>
              <a:rPr lang="en-US"/>
              <a:t>Specified using application program</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186" name="Google Shape;186;p17"/>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Relational Integrity Constraints</a:t>
            </a:r>
            <a:endParaRPr/>
          </a:p>
          <a:p>
            <a:pPr indent="-228600" lvl="0" marL="228600" rtl="0" algn="just">
              <a:lnSpc>
                <a:spcPct val="90000"/>
              </a:lnSpc>
              <a:spcBef>
                <a:spcPts val="1000"/>
              </a:spcBef>
              <a:spcAft>
                <a:spcPts val="0"/>
              </a:spcAft>
              <a:buClr>
                <a:schemeClr val="dk1"/>
              </a:buClr>
              <a:buSzPts val="2800"/>
              <a:buChar char="•"/>
            </a:pPr>
            <a:r>
              <a:rPr lang="en-US"/>
              <a:t>Our focus is on Inherent model based constraints which consists of:</a:t>
            </a:r>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Key constraints</a:t>
            </a:r>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Entity Integrity constraints</a:t>
            </a:r>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Referential Integrity constraints</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192" name="Google Shape;192;p18"/>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Inherent model based constraints - </a:t>
            </a:r>
            <a:r>
              <a:rPr lang="en-US">
                <a:solidFill>
                  <a:srgbClr val="FF0000"/>
                </a:solidFill>
              </a:rPr>
              <a:t>Key constraints</a:t>
            </a:r>
            <a:endParaRPr/>
          </a:p>
          <a:p>
            <a:pPr indent="-228600" lvl="0" marL="228600" rtl="0" algn="just">
              <a:lnSpc>
                <a:spcPct val="90000"/>
              </a:lnSpc>
              <a:spcBef>
                <a:spcPts val="1000"/>
              </a:spcBef>
              <a:spcAft>
                <a:spcPts val="0"/>
              </a:spcAft>
              <a:buClr>
                <a:schemeClr val="dk1"/>
              </a:buClr>
              <a:buSzPts val="2800"/>
              <a:buChar char="•"/>
            </a:pPr>
            <a:r>
              <a:rPr lang="en-US"/>
              <a:t>A </a:t>
            </a:r>
            <a:r>
              <a:rPr lang="en-US">
                <a:solidFill>
                  <a:srgbClr val="FF0000"/>
                </a:solidFill>
              </a:rPr>
              <a:t>key</a:t>
            </a:r>
            <a:r>
              <a:rPr lang="en-US"/>
              <a:t> in DBMS is an attribute or a set of attributes that help to uniquely identify a tuple (or row) in a relation (or table)</a:t>
            </a:r>
            <a:endParaRPr/>
          </a:p>
          <a:p>
            <a:pPr indent="-228600" lvl="0" marL="228600" rtl="0" algn="just">
              <a:lnSpc>
                <a:spcPct val="90000"/>
              </a:lnSpc>
              <a:spcBef>
                <a:spcPts val="1000"/>
              </a:spcBef>
              <a:spcAft>
                <a:spcPts val="0"/>
              </a:spcAft>
              <a:buClr>
                <a:schemeClr val="dk1"/>
              </a:buClr>
              <a:buSzPts val="2800"/>
              <a:buChar char="•"/>
            </a:pPr>
            <a:r>
              <a:rPr lang="en-US"/>
              <a:t>Keys are also used to establish relationships between the different tables and columns of a relational database</a:t>
            </a:r>
            <a:endParaRPr/>
          </a:p>
          <a:p>
            <a:pPr indent="-228600" lvl="0" marL="228600" rtl="0" algn="just">
              <a:lnSpc>
                <a:spcPct val="90000"/>
              </a:lnSpc>
              <a:spcBef>
                <a:spcPts val="1000"/>
              </a:spcBef>
              <a:spcAft>
                <a:spcPts val="0"/>
              </a:spcAft>
              <a:buClr>
                <a:schemeClr val="dk1"/>
              </a:buClr>
              <a:buSzPts val="2800"/>
              <a:buChar char="•"/>
            </a:pPr>
            <a:r>
              <a:rPr lang="en-US"/>
              <a:t>Individual values in a key are called key values</a:t>
            </a:r>
            <a:endParaRPr/>
          </a:p>
          <a:p>
            <a:pPr indent="-228600" lvl="0" marL="228600" rtl="0" algn="just">
              <a:lnSpc>
                <a:spcPct val="90000"/>
              </a:lnSpc>
              <a:spcBef>
                <a:spcPts val="1000"/>
              </a:spcBef>
              <a:spcAft>
                <a:spcPts val="0"/>
              </a:spcAft>
              <a:buClr>
                <a:schemeClr val="dk1"/>
              </a:buClr>
              <a:buSzPts val="2800"/>
              <a:buChar char="•"/>
            </a:pPr>
            <a:r>
              <a:rPr lang="en-US"/>
              <a:t>There are mainly four types of keys in DBMS:</a:t>
            </a:r>
            <a:endParaRPr/>
          </a:p>
          <a:p>
            <a:pPr indent="-228600" lvl="1" marL="685800" rtl="0" algn="just">
              <a:lnSpc>
                <a:spcPct val="90000"/>
              </a:lnSpc>
              <a:spcBef>
                <a:spcPts val="500"/>
              </a:spcBef>
              <a:spcAft>
                <a:spcPts val="0"/>
              </a:spcAft>
              <a:buClr>
                <a:schemeClr val="dk1"/>
              </a:buClr>
              <a:buSzPts val="2400"/>
              <a:buChar char="•"/>
            </a:pPr>
            <a:r>
              <a:rPr lang="en-US"/>
              <a:t>Primary Key</a:t>
            </a:r>
            <a:endParaRPr/>
          </a:p>
          <a:p>
            <a:pPr indent="-228600" lvl="1" marL="685800" rtl="0" algn="just">
              <a:lnSpc>
                <a:spcPct val="90000"/>
              </a:lnSpc>
              <a:spcBef>
                <a:spcPts val="500"/>
              </a:spcBef>
              <a:spcAft>
                <a:spcPts val="0"/>
              </a:spcAft>
              <a:buClr>
                <a:schemeClr val="dk1"/>
              </a:buClr>
              <a:buSzPts val="2400"/>
              <a:buChar char="•"/>
            </a:pPr>
            <a:r>
              <a:rPr lang="en-US"/>
              <a:t>Candidate Key</a:t>
            </a:r>
            <a:endParaRPr/>
          </a:p>
          <a:p>
            <a:pPr indent="-228600" lvl="1" marL="685800" rtl="0" algn="just">
              <a:lnSpc>
                <a:spcPct val="90000"/>
              </a:lnSpc>
              <a:spcBef>
                <a:spcPts val="500"/>
              </a:spcBef>
              <a:spcAft>
                <a:spcPts val="0"/>
              </a:spcAft>
              <a:buClr>
                <a:schemeClr val="dk1"/>
              </a:buClr>
              <a:buSzPts val="2400"/>
              <a:buChar char="•"/>
            </a:pPr>
            <a:r>
              <a:rPr lang="en-US"/>
              <a:t>Super Key</a:t>
            </a:r>
            <a:endParaRPr/>
          </a:p>
          <a:p>
            <a:pPr indent="-228600" lvl="1" marL="685800" rtl="0" algn="just">
              <a:lnSpc>
                <a:spcPct val="90000"/>
              </a:lnSpc>
              <a:spcBef>
                <a:spcPts val="500"/>
              </a:spcBef>
              <a:spcAft>
                <a:spcPts val="0"/>
              </a:spcAft>
              <a:buClr>
                <a:schemeClr val="dk1"/>
              </a:buClr>
              <a:buSzPts val="2400"/>
              <a:buChar char="•"/>
            </a:pPr>
            <a:r>
              <a:rPr lang="en-US"/>
              <a:t>Foreign Key</a:t>
            </a:r>
            <a:endParaRPr/>
          </a:p>
          <a:p>
            <a:pPr indent="-50800" lvl="0" marL="22860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198" name="Google Shape;198;p19"/>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rgbClr val="FF0000"/>
              </a:buClr>
              <a:buSzPct val="100000"/>
              <a:buNone/>
            </a:pPr>
            <a:r>
              <a:rPr b="1" lang="en-US">
                <a:solidFill>
                  <a:srgbClr val="FF0000"/>
                </a:solidFill>
              </a:rPr>
              <a:t>Inherent model based constraints - </a:t>
            </a:r>
            <a:r>
              <a:rPr lang="en-US">
                <a:solidFill>
                  <a:srgbClr val="FF0000"/>
                </a:solidFill>
              </a:rPr>
              <a:t>Key constraints</a:t>
            </a:r>
            <a:endParaRPr/>
          </a:p>
          <a:p>
            <a:pPr indent="-228600" lvl="0" marL="228600" rtl="0" algn="just">
              <a:lnSpc>
                <a:spcPct val="90000"/>
              </a:lnSpc>
              <a:spcBef>
                <a:spcPts val="1000"/>
              </a:spcBef>
              <a:spcAft>
                <a:spcPts val="0"/>
              </a:spcAft>
              <a:buClr>
                <a:srgbClr val="FF0000"/>
              </a:buClr>
              <a:buSzPct val="100000"/>
              <a:buChar char="•"/>
            </a:pPr>
            <a:r>
              <a:rPr lang="en-US">
                <a:solidFill>
                  <a:srgbClr val="FF0000"/>
                </a:solidFill>
              </a:rPr>
              <a:t>Primary Key</a:t>
            </a:r>
            <a:endParaRPr/>
          </a:p>
          <a:p>
            <a:pPr indent="-228600" lvl="0" marL="228600" rtl="0" algn="just">
              <a:lnSpc>
                <a:spcPct val="90000"/>
              </a:lnSpc>
              <a:spcBef>
                <a:spcPts val="1000"/>
              </a:spcBef>
              <a:spcAft>
                <a:spcPts val="0"/>
              </a:spcAft>
              <a:buClr>
                <a:schemeClr val="dk1"/>
              </a:buClr>
              <a:buSzPct val="100000"/>
              <a:buChar char="•"/>
            </a:pPr>
            <a:r>
              <a:rPr lang="en-US"/>
              <a:t>A primary key is a column of a table or a set of columns that helps to identify every record present in that table uniquely</a:t>
            </a:r>
            <a:endParaRPr/>
          </a:p>
          <a:p>
            <a:pPr indent="-228600" lvl="0" marL="228600" rtl="0" algn="just">
              <a:lnSpc>
                <a:spcPct val="90000"/>
              </a:lnSpc>
              <a:spcBef>
                <a:spcPts val="1000"/>
              </a:spcBef>
              <a:spcAft>
                <a:spcPts val="0"/>
              </a:spcAft>
              <a:buClr>
                <a:schemeClr val="dk1"/>
              </a:buClr>
              <a:buSzPct val="100000"/>
              <a:buChar char="•"/>
            </a:pPr>
            <a:r>
              <a:rPr lang="en-US"/>
              <a:t>There can be only one primary Key in a table</a:t>
            </a:r>
            <a:endParaRPr/>
          </a:p>
          <a:p>
            <a:pPr indent="-228600" lvl="0" marL="228600" rtl="0" algn="just">
              <a:lnSpc>
                <a:spcPct val="90000"/>
              </a:lnSpc>
              <a:spcBef>
                <a:spcPts val="1000"/>
              </a:spcBef>
              <a:spcAft>
                <a:spcPts val="0"/>
              </a:spcAft>
              <a:buClr>
                <a:schemeClr val="dk1"/>
              </a:buClr>
              <a:buSzPct val="100000"/>
              <a:buChar char="•"/>
            </a:pPr>
            <a:r>
              <a:rPr lang="en-US"/>
              <a:t>Also, the primary Key cannot have the same values repeating for any row</a:t>
            </a:r>
            <a:endParaRPr/>
          </a:p>
          <a:p>
            <a:pPr indent="-228600" lvl="0" marL="228600" rtl="0" algn="just">
              <a:lnSpc>
                <a:spcPct val="90000"/>
              </a:lnSpc>
              <a:spcBef>
                <a:spcPts val="1000"/>
              </a:spcBef>
              <a:spcAft>
                <a:spcPts val="0"/>
              </a:spcAft>
              <a:buClr>
                <a:schemeClr val="dk1"/>
              </a:buClr>
              <a:buSzPct val="100000"/>
              <a:buChar char="•"/>
            </a:pPr>
            <a:r>
              <a:rPr lang="en-US"/>
              <a:t>Every value of the primary key has to be different with no repetitions</a:t>
            </a:r>
            <a:endParaRPr/>
          </a:p>
          <a:p>
            <a:pPr indent="-228600" lvl="0" marL="228600" rtl="0" algn="just">
              <a:lnSpc>
                <a:spcPct val="90000"/>
              </a:lnSpc>
              <a:spcBef>
                <a:spcPts val="1000"/>
              </a:spcBef>
              <a:spcAft>
                <a:spcPts val="0"/>
              </a:spcAft>
              <a:buClr>
                <a:srgbClr val="FF0000"/>
              </a:buClr>
              <a:buSzPct val="100000"/>
              <a:buChar char="•"/>
            </a:pPr>
            <a:r>
              <a:rPr lang="en-US">
                <a:solidFill>
                  <a:srgbClr val="FF0000"/>
                </a:solidFill>
              </a:rPr>
              <a:t>Super Key</a:t>
            </a:r>
            <a:endParaRPr/>
          </a:p>
          <a:p>
            <a:pPr indent="-228600" lvl="0" marL="228600" rtl="0" algn="just">
              <a:lnSpc>
                <a:spcPct val="90000"/>
              </a:lnSpc>
              <a:spcBef>
                <a:spcPts val="1000"/>
              </a:spcBef>
              <a:spcAft>
                <a:spcPts val="0"/>
              </a:spcAft>
              <a:buClr>
                <a:schemeClr val="dk1"/>
              </a:buClr>
              <a:buSzPct val="100000"/>
              <a:buChar char="•"/>
            </a:pPr>
            <a:r>
              <a:rPr lang="en-US"/>
              <a:t>Super Key is the set of all the keys which help to identify rows in a table uniquely</a:t>
            </a:r>
            <a:endParaRPr/>
          </a:p>
          <a:p>
            <a:pPr indent="-228600" lvl="0" marL="228600" rtl="0" algn="just">
              <a:lnSpc>
                <a:spcPct val="90000"/>
              </a:lnSpc>
              <a:spcBef>
                <a:spcPts val="1000"/>
              </a:spcBef>
              <a:spcAft>
                <a:spcPts val="0"/>
              </a:spcAft>
              <a:buClr>
                <a:schemeClr val="dk1"/>
              </a:buClr>
              <a:buSzPct val="100000"/>
              <a:buChar char="•"/>
            </a:pPr>
            <a:r>
              <a:rPr lang="en-US"/>
              <a:t>This means that all those columns of a table than capable of identifying the other columns of that table uniquely will all be considered super keys</a:t>
            </a:r>
            <a:endParaRPr/>
          </a:p>
          <a:p>
            <a:pPr indent="-64135" lvl="0" marL="228600" rtl="0" algn="just">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Introduction</a:t>
            </a:r>
            <a:endParaRPr/>
          </a:p>
        </p:txBody>
      </p:sp>
      <p:sp>
        <p:nvSpPr>
          <p:cNvPr id="91" name="Google Shape;91;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Syllabus – Overview</a:t>
            </a:r>
            <a:endParaRPr/>
          </a:p>
          <a:p>
            <a:pPr indent="-228600" lvl="0" marL="228600" rtl="0" algn="l">
              <a:lnSpc>
                <a:spcPct val="90000"/>
              </a:lnSpc>
              <a:spcBef>
                <a:spcPts val="1000"/>
              </a:spcBef>
              <a:spcAft>
                <a:spcPts val="0"/>
              </a:spcAft>
              <a:buClr>
                <a:schemeClr val="dk1"/>
              </a:buClr>
              <a:buSzPts val="2800"/>
              <a:buChar char="•"/>
            </a:pPr>
            <a:r>
              <a:rPr lang="en-US"/>
              <a:t>Module 1 : Introduction and Entity Relationship (ER) model</a:t>
            </a:r>
            <a:endParaRPr/>
          </a:p>
          <a:p>
            <a:pPr indent="-228600" lvl="0" marL="228600" rtl="0" algn="l">
              <a:lnSpc>
                <a:spcPct val="90000"/>
              </a:lnSpc>
              <a:spcBef>
                <a:spcPts val="1000"/>
              </a:spcBef>
              <a:spcAft>
                <a:spcPts val="0"/>
              </a:spcAft>
              <a:buClr>
                <a:srgbClr val="FF0000"/>
              </a:buClr>
              <a:buSzPts val="2800"/>
              <a:buChar char="•"/>
            </a:pPr>
            <a:r>
              <a:rPr lang="en-US">
                <a:solidFill>
                  <a:srgbClr val="FF0000"/>
                </a:solidFill>
              </a:rPr>
              <a:t>Module 2 : Relational Model</a:t>
            </a:r>
            <a:endParaRPr/>
          </a:p>
          <a:p>
            <a:pPr indent="-228600" lvl="0" marL="228600" rtl="0" algn="l">
              <a:lnSpc>
                <a:spcPct val="90000"/>
              </a:lnSpc>
              <a:spcBef>
                <a:spcPts val="1000"/>
              </a:spcBef>
              <a:spcAft>
                <a:spcPts val="0"/>
              </a:spcAft>
              <a:buClr>
                <a:schemeClr val="dk1"/>
              </a:buClr>
              <a:buSzPts val="2800"/>
              <a:buChar char="•"/>
            </a:pPr>
            <a:r>
              <a:rPr lang="en-US"/>
              <a:t>Module 3 : SQL DML and Physical Data Organization</a:t>
            </a:r>
            <a:endParaRPr/>
          </a:p>
          <a:p>
            <a:pPr indent="-228600" lvl="0" marL="228600" rtl="0" algn="l">
              <a:lnSpc>
                <a:spcPct val="90000"/>
              </a:lnSpc>
              <a:spcBef>
                <a:spcPts val="1000"/>
              </a:spcBef>
              <a:spcAft>
                <a:spcPts val="0"/>
              </a:spcAft>
              <a:buClr>
                <a:schemeClr val="dk1"/>
              </a:buClr>
              <a:buSzPts val="2800"/>
              <a:buChar char="•"/>
            </a:pPr>
            <a:r>
              <a:rPr lang="en-US"/>
              <a:t>Module 4 : Normalization</a:t>
            </a:r>
            <a:endParaRPr/>
          </a:p>
          <a:p>
            <a:pPr indent="-228600" lvl="0" marL="228600" rtl="0" algn="l">
              <a:lnSpc>
                <a:spcPct val="90000"/>
              </a:lnSpc>
              <a:spcBef>
                <a:spcPts val="1000"/>
              </a:spcBef>
              <a:spcAft>
                <a:spcPts val="0"/>
              </a:spcAft>
              <a:buClr>
                <a:schemeClr val="dk1"/>
              </a:buClr>
              <a:buSzPts val="2800"/>
              <a:buChar char="•"/>
            </a:pPr>
            <a:r>
              <a:rPr lang="en-US"/>
              <a:t>Module 5: Transaction, concurrency and recovery, recent topics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204" name="Google Shape;204;p20"/>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Inherent model based constraints - </a:t>
            </a:r>
            <a:r>
              <a:rPr lang="en-US">
                <a:solidFill>
                  <a:srgbClr val="FF0000"/>
                </a:solidFill>
              </a:rPr>
              <a:t>Key constraints</a:t>
            </a:r>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Candidate Key</a:t>
            </a:r>
            <a:endParaRPr/>
          </a:p>
          <a:p>
            <a:pPr indent="-228600" lvl="0" marL="228600" rtl="0" algn="just">
              <a:lnSpc>
                <a:spcPct val="90000"/>
              </a:lnSpc>
              <a:spcBef>
                <a:spcPts val="1000"/>
              </a:spcBef>
              <a:spcAft>
                <a:spcPts val="0"/>
              </a:spcAft>
              <a:buClr>
                <a:schemeClr val="dk1"/>
              </a:buClr>
              <a:buSzPts val="2800"/>
              <a:buChar char="•"/>
            </a:pPr>
            <a:r>
              <a:rPr lang="en-US"/>
              <a:t>Candidate keys are those attributes that qualifies to be a primary key</a:t>
            </a:r>
            <a:endParaRPr/>
          </a:p>
          <a:p>
            <a:pPr indent="-228600" lvl="0" marL="228600" rtl="0" algn="just">
              <a:lnSpc>
                <a:spcPct val="90000"/>
              </a:lnSpc>
              <a:spcBef>
                <a:spcPts val="1000"/>
              </a:spcBef>
              <a:spcAft>
                <a:spcPts val="0"/>
              </a:spcAft>
              <a:buClr>
                <a:schemeClr val="dk1"/>
              </a:buClr>
              <a:buSzPts val="2800"/>
              <a:buChar char="•"/>
            </a:pPr>
            <a:r>
              <a:rPr lang="en-US"/>
              <a:t>The Primary Key of a table is selected from one of the candidate keys</a:t>
            </a:r>
            <a:endParaRPr/>
          </a:p>
          <a:p>
            <a:pPr indent="-228600" lvl="0" marL="228600" rtl="0" algn="just">
              <a:lnSpc>
                <a:spcPct val="90000"/>
              </a:lnSpc>
              <a:spcBef>
                <a:spcPts val="1000"/>
              </a:spcBef>
              <a:spcAft>
                <a:spcPts val="0"/>
              </a:spcAft>
              <a:buClr>
                <a:schemeClr val="dk1"/>
              </a:buClr>
              <a:buSzPts val="2800"/>
              <a:buChar char="•"/>
            </a:pPr>
            <a:r>
              <a:rPr lang="en-US"/>
              <a:t> So, candidate keys have the same properties as the primary keys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210" name="Google Shape;210;p21"/>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Inherent model based constraints – </a:t>
            </a:r>
            <a:r>
              <a:rPr lang="en-US">
                <a:solidFill>
                  <a:srgbClr val="FF0000"/>
                </a:solidFill>
              </a:rPr>
              <a:t>Entity integrity constraints</a:t>
            </a:r>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Relational Database Schema</a:t>
            </a:r>
            <a:endParaRPr/>
          </a:p>
          <a:p>
            <a:pPr indent="-228600" lvl="0" marL="228600" rtl="0" algn="just">
              <a:lnSpc>
                <a:spcPct val="90000"/>
              </a:lnSpc>
              <a:spcBef>
                <a:spcPts val="1000"/>
              </a:spcBef>
              <a:spcAft>
                <a:spcPts val="0"/>
              </a:spcAft>
              <a:buClr>
                <a:schemeClr val="dk1"/>
              </a:buClr>
              <a:buSzPts val="2800"/>
              <a:buChar char="•"/>
            </a:pPr>
            <a:r>
              <a:rPr lang="en-US"/>
              <a:t>A set S of relation schemas that belong to the same database</a:t>
            </a:r>
            <a:endParaRPr/>
          </a:p>
          <a:p>
            <a:pPr indent="-228600" lvl="0" marL="228600" rtl="0" algn="just">
              <a:lnSpc>
                <a:spcPct val="90000"/>
              </a:lnSpc>
              <a:spcBef>
                <a:spcPts val="1000"/>
              </a:spcBef>
              <a:spcAft>
                <a:spcPts val="0"/>
              </a:spcAft>
              <a:buClr>
                <a:schemeClr val="dk1"/>
              </a:buClr>
              <a:buSzPts val="2800"/>
              <a:buChar char="•"/>
            </a:pPr>
            <a:r>
              <a:rPr lang="en-US"/>
              <a:t>S is the name of the database</a:t>
            </a:r>
            <a:endParaRPr/>
          </a:p>
          <a:p>
            <a:pPr indent="-228600" lvl="0" marL="228600" rtl="0" algn="just">
              <a:lnSpc>
                <a:spcPct val="90000"/>
              </a:lnSpc>
              <a:spcBef>
                <a:spcPts val="1000"/>
              </a:spcBef>
              <a:spcAft>
                <a:spcPts val="0"/>
              </a:spcAft>
              <a:buClr>
                <a:schemeClr val="dk1"/>
              </a:buClr>
              <a:buSzPts val="2800"/>
              <a:buChar char="•"/>
            </a:pPr>
            <a:r>
              <a:rPr lang="en-US"/>
              <a:t>S = {R</a:t>
            </a:r>
            <a:r>
              <a:rPr baseline="-25000" lang="en-US"/>
              <a:t>1</a:t>
            </a:r>
            <a:r>
              <a:rPr lang="en-US"/>
              <a:t>, R</a:t>
            </a:r>
            <a:r>
              <a:rPr baseline="-25000" lang="en-US"/>
              <a:t>2</a:t>
            </a:r>
            <a:r>
              <a:rPr lang="en-US"/>
              <a:t>, …., R</a:t>
            </a:r>
            <a:r>
              <a:rPr baseline="-25000" lang="en-US"/>
              <a:t>n</a:t>
            </a:r>
            <a:r>
              <a:rPr lang="en-US"/>
              <a:t>}</a:t>
            </a:r>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Entity Integrity</a:t>
            </a:r>
            <a:endParaRPr/>
          </a:p>
          <a:p>
            <a:pPr indent="-228600" lvl="0" marL="228600" rtl="0" algn="just">
              <a:lnSpc>
                <a:spcPct val="90000"/>
              </a:lnSpc>
              <a:spcBef>
                <a:spcPts val="1000"/>
              </a:spcBef>
              <a:spcAft>
                <a:spcPts val="0"/>
              </a:spcAft>
              <a:buClr>
                <a:schemeClr val="dk1"/>
              </a:buClr>
              <a:buSzPts val="2800"/>
              <a:buChar char="•"/>
            </a:pPr>
            <a:r>
              <a:rPr lang="en-US"/>
              <a:t>Primary key attribute PK of each relation schema R in S cannot have null values in any tuple of r</a:t>
            </a:r>
            <a:endParaRPr/>
          </a:p>
          <a:p>
            <a:pPr indent="-228600" lvl="0" marL="228600" rtl="0" algn="just">
              <a:lnSpc>
                <a:spcPct val="90000"/>
              </a:lnSpc>
              <a:spcBef>
                <a:spcPts val="1000"/>
              </a:spcBef>
              <a:spcAft>
                <a:spcPts val="0"/>
              </a:spcAft>
              <a:buClr>
                <a:schemeClr val="dk1"/>
              </a:buClr>
              <a:buSzPts val="2800"/>
              <a:buChar char="•"/>
            </a:pPr>
            <a:r>
              <a:rPr lang="en-US"/>
              <a:t>t[PK] not equal to null for any tuple t in r(R)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216" name="Google Shape;216;p22"/>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Inherent model based constraints – </a:t>
            </a:r>
            <a:r>
              <a:rPr lang="en-US">
                <a:solidFill>
                  <a:srgbClr val="FF0000"/>
                </a:solidFill>
              </a:rPr>
              <a:t>Entity integrity constraints</a:t>
            </a:r>
            <a:endParaRPr/>
          </a:p>
        </p:txBody>
      </p:sp>
      <p:pic>
        <p:nvPicPr>
          <p:cNvPr id="217" name="Google Shape;217;p22"/>
          <p:cNvPicPr preferRelativeResize="0"/>
          <p:nvPr/>
        </p:nvPicPr>
        <p:blipFill rotWithShape="1">
          <a:blip r:embed="rId3">
            <a:alphaModFix/>
          </a:blip>
          <a:srcRect b="0" l="0" r="0" t="0"/>
          <a:stretch/>
        </p:blipFill>
        <p:spPr>
          <a:xfrm>
            <a:off x="1390650" y="2185759"/>
            <a:ext cx="7054668" cy="430711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223" name="Google Shape;223;p23"/>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Inherent model based constraints – </a:t>
            </a:r>
            <a:r>
              <a:rPr lang="en-US">
                <a:solidFill>
                  <a:srgbClr val="FF0000"/>
                </a:solidFill>
              </a:rPr>
              <a:t>Entity integrity constraints</a:t>
            </a:r>
            <a:endParaRPr/>
          </a:p>
        </p:txBody>
      </p:sp>
      <p:pic>
        <p:nvPicPr>
          <p:cNvPr id="224" name="Google Shape;224;p23"/>
          <p:cNvPicPr preferRelativeResize="0"/>
          <p:nvPr/>
        </p:nvPicPr>
        <p:blipFill rotWithShape="1">
          <a:blip r:embed="rId3">
            <a:alphaModFix/>
          </a:blip>
          <a:srcRect b="0" l="0" r="0" t="0"/>
          <a:stretch/>
        </p:blipFill>
        <p:spPr>
          <a:xfrm>
            <a:off x="1628774" y="2150519"/>
            <a:ext cx="8334376" cy="451153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230" name="Google Shape;230;p24"/>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Inherent model based constraints – </a:t>
            </a:r>
            <a:r>
              <a:rPr lang="en-US">
                <a:solidFill>
                  <a:srgbClr val="FF0000"/>
                </a:solidFill>
              </a:rPr>
              <a:t>Entity integrity constraints</a:t>
            </a:r>
            <a:endParaRPr/>
          </a:p>
        </p:txBody>
      </p:sp>
      <p:pic>
        <p:nvPicPr>
          <p:cNvPr id="231" name="Google Shape;231;p24"/>
          <p:cNvPicPr preferRelativeResize="0"/>
          <p:nvPr/>
        </p:nvPicPr>
        <p:blipFill rotWithShape="1">
          <a:blip r:embed="rId3">
            <a:alphaModFix/>
          </a:blip>
          <a:srcRect b="0" l="0" r="0" t="0"/>
          <a:stretch/>
        </p:blipFill>
        <p:spPr>
          <a:xfrm>
            <a:off x="2590799" y="2016220"/>
            <a:ext cx="6473167" cy="464583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237" name="Google Shape;237;p25"/>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Inherent model based constraints </a:t>
            </a:r>
            <a:r>
              <a:rPr lang="en-US">
                <a:solidFill>
                  <a:srgbClr val="FF0000"/>
                </a:solidFill>
              </a:rPr>
              <a:t>Referential</a:t>
            </a:r>
            <a:r>
              <a:rPr b="1" lang="en-US">
                <a:solidFill>
                  <a:srgbClr val="FF0000"/>
                </a:solidFill>
              </a:rPr>
              <a:t> </a:t>
            </a:r>
            <a:r>
              <a:rPr lang="en-US">
                <a:solidFill>
                  <a:srgbClr val="FF0000"/>
                </a:solidFill>
              </a:rPr>
              <a:t>integrity constraints</a:t>
            </a:r>
            <a:endParaRPr/>
          </a:p>
          <a:p>
            <a:pPr indent="-228600" lvl="0" marL="228600" rtl="0" algn="just">
              <a:lnSpc>
                <a:spcPct val="90000"/>
              </a:lnSpc>
              <a:spcBef>
                <a:spcPts val="1000"/>
              </a:spcBef>
              <a:spcAft>
                <a:spcPts val="0"/>
              </a:spcAft>
              <a:buClr>
                <a:schemeClr val="dk1"/>
              </a:buClr>
              <a:buSzPts val="2800"/>
              <a:buChar char="•"/>
            </a:pPr>
            <a:r>
              <a:rPr lang="en-US"/>
              <a:t>It is the constraints involving two relations</a:t>
            </a:r>
            <a:endParaRPr/>
          </a:p>
          <a:p>
            <a:pPr indent="-228600" lvl="0" marL="228600" rtl="0" algn="just">
              <a:lnSpc>
                <a:spcPct val="90000"/>
              </a:lnSpc>
              <a:spcBef>
                <a:spcPts val="1000"/>
              </a:spcBef>
              <a:spcAft>
                <a:spcPts val="0"/>
              </a:spcAft>
              <a:buClr>
                <a:schemeClr val="dk1"/>
              </a:buClr>
              <a:buSzPts val="2800"/>
              <a:buChar char="•"/>
            </a:pPr>
            <a:r>
              <a:rPr lang="en-US"/>
              <a:t>Used to specify a relationship among tuples in two relations – the referencing relation and the referenced relation</a:t>
            </a:r>
            <a:endParaRPr/>
          </a:p>
          <a:p>
            <a:pPr indent="-228600" lvl="0" marL="228600" rtl="0" algn="just">
              <a:lnSpc>
                <a:spcPct val="90000"/>
              </a:lnSpc>
              <a:spcBef>
                <a:spcPts val="1000"/>
              </a:spcBef>
              <a:spcAft>
                <a:spcPts val="0"/>
              </a:spcAft>
              <a:buClr>
                <a:schemeClr val="dk1"/>
              </a:buClr>
              <a:buSzPts val="2800"/>
              <a:buChar char="•"/>
            </a:pPr>
            <a:r>
              <a:rPr lang="en-US"/>
              <a:t>Tuples in the referencing relation R1 attributes </a:t>
            </a:r>
            <a:r>
              <a:rPr lang="en-US">
                <a:solidFill>
                  <a:srgbClr val="FF0000"/>
                </a:solidFill>
              </a:rPr>
              <a:t>Foreign Key </a:t>
            </a:r>
            <a:r>
              <a:rPr lang="en-US"/>
              <a:t>(FK) that reference the primary key attributes PK of the referenced relation R2</a:t>
            </a:r>
            <a:endParaRPr/>
          </a:p>
          <a:p>
            <a:pPr indent="-228600" lvl="0" marL="228600" rtl="0" algn="just">
              <a:lnSpc>
                <a:spcPct val="90000"/>
              </a:lnSpc>
              <a:spcBef>
                <a:spcPts val="1000"/>
              </a:spcBef>
              <a:spcAft>
                <a:spcPts val="0"/>
              </a:spcAft>
              <a:buClr>
                <a:schemeClr val="dk1"/>
              </a:buClr>
              <a:buSzPts val="2800"/>
              <a:buChar char="•"/>
            </a:pPr>
            <a:r>
              <a:rPr lang="en-US"/>
              <a:t>Foreign Key is used to establish relationships between two tables</a:t>
            </a:r>
            <a:endParaRPr/>
          </a:p>
          <a:p>
            <a:pPr indent="-228600" lvl="0" marL="228600" rtl="0" algn="just">
              <a:lnSpc>
                <a:spcPct val="90000"/>
              </a:lnSpc>
              <a:spcBef>
                <a:spcPts val="1000"/>
              </a:spcBef>
              <a:spcAft>
                <a:spcPts val="0"/>
              </a:spcAft>
              <a:buClr>
                <a:schemeClr val="dk1"/>
              </a:buClr>
              <a:buSzPts val="2800"/>
              <a:buChar char="•"/>
            </a:pPr>
            <a:r>
              <a:rPr lang="en-US"/>
              <a:t>A foreign key will require each value in a column or set of columns to match the Primary Key of the referential table</a:t>
            </a:r>
            <a:endParaRPr/>
          </a:p>
          <a:p>
            <a:pPr indent="-228600" lvl="0" marL="228600" rtl="0" algn="just">
              <a:lnSpc>
                <a:spcPct val="90000"/>
              </a:lnSpc>
              <a:spcBef>
                <a:spcPts val="1000"/>
              </a:spcBef>
              <a:spcAft>
                <a:spcPts val="0"/>
              </a:spcAft>
              <a:buClr>
                <a:schemeClr val="dk1"/>
              </a:buClr>
              <a:buSzPts val="2800"/>
              <a:buChar char="•"/>
            </a:pPr>
            <a:r>
              <a:rPr lang="en-US"/>
              <a:t>Foreign keys help to maintain data and referential integrity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243" name="Google Shape;243;p26"/>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Inherent model based constraints </a:t>
            </a:r>
            <a:r>
              <a:rPr lang="en-US">
                <a:solidFill>
                  <a:srgbClr val="FF0000"/>
                </a:solidFill>
              </a:rPr>
              <a:t>Referential</a:t>
            </a:r>
            <a:r>
              <a:rPr b="1" lang="en-US">
                <a:solidFill>
                  <a:srgbClr val="FF0000"/>
                </a:solidFill>
              </a:rPr>
              <a:t> </a:t>
            </a:r>
            <a:r>
              <a:rPr lang="en-US">
                <a:solidFill>
                  <a:srgbClr val="FF0000"/>
                </a:solidFill>
              </a:rPr>
              <a:t>integrity constraints</a:t>
            </a:r>
            <a:endParaRPr/>
          </a:p>
        </p:txBody>
      </p:sp>
      <p:pic>
        <p:nvPicPr>
          <p:cNvPr id="244" name="Google Shape;244;p26"/>
          <p:cNvPicPr preferRelativeResize="0"/>
          <p:nvPr/>
        </p:nvPicPr>
        <p:blipFill rotWithShape="1">
          <a:blip r:embed="rId3">
            <a:alphaModFix/>
          </a:blip>
          <a:srcRect b="0" l="0" r="0" t="0"/>
          <a:stretch/>
        </p:blipFill>
        <p:spPr>
          <a:xfrm>
            <a:off x="1282949" y="1945150"/>
            <a:ext cx="8403976" cy="471690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250" name="Google Shape;250;p27"/>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Inherent model based constraints </a:t>
            </a:r>
            <a:r>
              <a:rPr lang="en-US">
                <a:solidFill>
                  <a:srgbClr val="FF0000"/>
                </a:solidFill>
              </a:rPr>
              <a:t>Referential</a:t>
            </a:r>
            <a:r>
              <a:rPr b="1" lang="en-US">
                <a:solidFill>
                  <a:srgbClr val="FF0000"/>
                </a:solidFill>
              </a:rPr>
              <a:t> </a:t>
            </a:r>
            <a:r>
              <a:rPr lang="en-US">
                <a:solidFill>
                  <a:srgbClr val="FF0000"/>
                </a:solidFill>
              </a:rPr>
              <a:t>integrity constraints</a:t>
            </a:r>
            <a:endParaRPr/>
          </a:p>
        </p:txBody>
      </p:sp>
      <p:pic>
        <p:nvPicPr>
          <p:cNvPr id="251" name="Google Shape;251;p27"/>
          <p:cNvPicPr preferRelativeResize="0"/>
          <p:nvPr/>
        </p:nvPicPr>
        <p:blipFill rotWithShape="1">
          <a:blip r:embed="rId3">
            <a:alphaModFix/>
          </a:blip>
          <a:srcRect b="0" l="0" r="0" t="0"/>
          <a:stretch/>
        </p:blipFill>
        <p:spPr>
          <a:xfrm>
            <a:off x="1647825" y="2104350"/>
            <a:ext cx="6732194" cy="414404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257" name="Google Shape;257;p28"/>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Synthesizing ER Diagram to Relational Model</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Step 1: Mapping of regular entity types</a:t>
            </a:r>
            <a:endParaRPr/>
          </a:p>
          <a:p>
            <a:pPr indent="-228600" lvl="0" marL="228600" rtl="0" algn="just">
              <a:lnSpc>
                <a:spcPct val="90000"/>
              </a:lnSpc>
              <a:spcBef>
                <a:spcPts val="1000"/>
              </a:spcBef>
              <a:spcAft>
                <a:spcPts val="0"/>
              </a:spcAft>
              <a:buClr>
                <a:schemeClr val="dk1"/>
              </a:buClr>
              <a:buSzPts val="2800"/>
              <a:buChar char="•"/>
            </a:pPr>
            <a:r>
              <a:rPr lang="en-US"/>
              <a:t>Step 2: Mapping of weak entity types</a:t>
            </a:r>
            <a:endParaRPr/>
          </a:p>
          <a:p>
            <a:pPr indent="-228600" lvl="0" marL="228600" rtl="0" algn="just">
              <a:lnSpc>
                <a:spcPct val="90000"/>
              </a:lnSpc>
              <a:spcBef>
                <a:spcPts val="1000"/>
              </a:spcBef>
              <a:spcAft>
                <a:spcPts val="0"/>
              </a:spcAft>
              <a:buClr>
                <a:schemeClr val="dk1"/>
              </a:buClr>
              <a:buSzPts val="2800"/>
              <a:buChar char="•"/>
            </a:pPr>
            <a:r>
              <a:rPr lang="en-US"/>
              <a:t>Step 3: Mapping of binary 1:1 relation types</a:t>
            </a:r>
            <a:endParaRPr/>
          </a:p>
          <a:p>
            <a:pPr indent="-228600" lvl="0" marL="228600" rtl="0" algn="just">
              <a:lnSpc>
                <a:spcPct val="90000"/>
              </a:lnSpc>
              <a:spcBef>
                <a:spcPts val="1000"/>
              </a:spcBef>
              <a:spcAft>
                <a:spcPts val="0"/>
              </a:spcAft>
              <a:buClr>
                <a:schemeClr val="dk1"/>
              </a:buClr>
              <a:buSzPts val="2800"/>
              <a:buChar char="•"/>
            </a:pPr>
            <a:r>
              <a:rPr lang="en-US"/>
              <a:t>Step 4:  Mapping of binary 1:N relationship types</a:t>
            </a:r>
            <a:endParaRPr/>
          </a:p>
          <a:p>
            <a:pPr indent="-228600" lvl="0" marL="228600" rtl="0" algn="just">
              <a:lnSpc>
                <a:spcPct val="90000"/>
              </a:lnSpc>
              <a:spcBef>
                <a:spcPts val="1000"/>
              </a:spcBef>
              <a:spcAft>
                <a:spcPts val="0"/>
              </a:spcAft>
              <a:buClr>
                <a:schemeClr val="dk1"/>
              </a:buClr>
              <a:buSzPts val="2800"/>
              <a:buChar char="•"/>
            </a:pPr>
            <a:r>
              <a:rPr lang="en-US"/>
              <a:t>Step 5: Mapping of Binary M:N relationship types</a:t>
            </a:r>
            <a:endParaRPr/>
          </a:p>
          <a:p>
            <a:pPr indent="-228600" lvl="0" marL="228600" rtl="0" algn="just">
              <a:lnSpc>
                <a:spcPct val="90000"/>
              </a:lnSpc>
              <a:spcBef>
                <a:spcPts val="1000"/>
              </a:spcBef>
              <a:spcAft>
                <a:spcPts val="0"/>
              </a:spcAft>
              <a:buClr>
                <a:schemeClr val="dk1"/>
              </a:buClr>
              <a:buSzPts val="2800"/>
              <a:buChar char="•"/>
            </a:pPr>
            <a:r>
              <a:rPr lang="en-US"/>
              <a:t>Step 6: Mapping of multivalued attributes</a:t>
            </a:r>
            <a:endParaRPr/>
          </a:p>
          <a:p>
            <a:pPr indent="-228600" lvl="0" marL="228600" rtl="0" algn="just">
              <a:lnSpc>
                <a:spcPct val="90000"/>
              </a:lnSpc>
              <a:spcBef>
                <a:spcPts val="1000"/>
              </a:spcBef>
              <a:spcAft>
                <a:spcPts val="0"/>
              </a:spcAft>
              <a:buClr>
                <a:schemeClr val="dk1"/>
              </a:buClr>
              <a:buSzPts val="2800"/>
              <a:buChar char="•"/>
            </a:pPr>
            <a:r>
              <a:rPr lang="en-US"/>
              <a:t>Step 7: Mapping of N-ary relationship types</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263" name="Google Shape;263;p29"/>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Synthesizing ER Diagram to Relational Model</a:t>
            </a:r>
            <a:endParaRPr>
              <a:solidFill>
                <a:srgbClr val="FF0000"/>
              </a:solidFill>
            </a:endParaRPr>
          </a:p>
          <a:p>
            <a:pPr indent="0" lvl="0" marL="0" rtl="0" algn="just">
              <a:lnSpc>
                <a:spcPct val="90000"/>
              </a:lnSpc>
              <a:spcBef>
                <a:spcPts val="1000"/>
              </a:spcBef>
              <a:spcAft>
                <a:spcPts val="0"/>
              </a:spcAft>
              <a:buClr>
                <a:schemeClr val="dk1"/>
              </a:buClr>
              <a:buSzPts val="2800"/>
              <a:buNone/>
            </a:pPr>
            <a:r>
              <a:t/>
            </a:r>
            <a:endParaRPr/>
          </a:p>
        </p:txBody>
      </p:sp>
      <p:pic>
        <p:nvPicPr>
          <p:cNvPr id="264" name="Google Shape;264;p29"/>
          <p:cNvPicPr preferRelativeResize="0"/>
          <p:nvPr/>
        </p:nvPicPr>
        <p:blipFill rotWithShape="1">
          <a:blip r:embed="rId3">
            <a:alphaModFix/>
          </a:blip>
          <a:srcRect b="0" l="0" r="0" t="0"/>
          <a:stretch/>
        </p:blipFill>
        <p:spPr>
          <a:xfrm>
            <a:off x="2800350" y="2098844"/>
            <a:ext cx="5412053" cy="45632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Introduction</a:t>
            </a:r>
            <a:endParaRPr/>
          </a:p>
        </p:txBody>
      </p:sp>
      <p:sp>
        <p:nvSpPr>
          <p:cNvPr id="97" name="Google Shape;97;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Syllabus – Module 2</a:t>
            </a:r>
            <a:endParaRPr/>
          </a:p>
          <a:p>
            <a:pPr indent="-228600" lvl="0" marL="228600" rtl="0" algn="l">
              <a:lnSpc>
                <a:spcPct val="90000"/>
              </a:lnSpc>
              <a:spcBef>
                <a:spcPts val="1000"/>
              </a:spcBef>
              <a:spcAft>
                <a:spcPts val="0"/>
              </a:spcAft>
              <a:buClr>
                <a:schemeClr val="dk1"/>
              </a:buClr>
              <a:buSzPts val="2800"/>
              <a:buChar char="•"/>
            </a:pPr>
            <a:r>
              <a:rPr lang="en-US"/>
              <a:t>Structure of Relational Databases </a:t>
            </a:r>
            <a:endParaRPr/>
          </a:p>
          <a:p>
            <a:pPr indent="-228600" lvl="2" marL="1143000" rtl="0" algn="l">
              <a:lnSpc>
                <a:spcPct val="90000"/>
              </a:lnSpc>
              <a:spcBef>
                <a:spcPts val="500"/>
              </a:spcBef>
              <a:spcAft>
                <a:spcPts val="0"/>
              </a:spcAft>
              <a:buClr>
                <a:schemeClr val="dk1"/>
              </a:buClr>
              <a:buSzPts val="2000"/>
              <a:buChar char="•"/>
            </a:pPr>
            <a:r>
              <a:rPr lang="en-US"/>
              <a:t>Integrity Constraints</a:t>
            </a:r>
            <a:endParaRPr/>
          </a:p>
          <a:p>
            <a:pPr indent="-228600" lvl="2" marL="1143000" rtl="0" algn="l">
              <a:lnSpc>
                <a:spcPct val="90000"/>
              </a:lnSpc>
              <a:spcBef>
                <a:spcPts val="500"/>
              </a:spcBef>
              <a:spcAft>
                <a:spcPts val="0"/>
              </a:spcAft>
              <a:buClr>
                <a:schemeClr val="dk1"/>
              </a:buClr>
              <a:buSzPts val="2000"/>
              <a:buChar char="•"/>
            </a:pPr>
            <a:r>
              <a:rPr lang="en-US"/>
              <a:t>Synthesizing ER diagram to relational schema</a:t>
            </a:r>
            <a:endParaRPr/>
          </a:p>
          <a:p>
            <a:pPr indent="-228600" lvl="2" marL="1143000" rtl="0" algn="l">
              <a:lnSpc>
                <a:spcPct val="90000"/>
              </a:lnSpc>
              <a:spcBef>
                <a:spcPts val="500"/>
              </a:spcBef>
              <a:spcAft>
                <a:spcPts val="0"/>
              </a:spcAft>
              <a:buClr>
                <a:schemeClr val="dk1"/>
              </a:buClr>
              <a:buSzPts val="2000"/>
              <a:buChar char="•"/>
            </a:pPr>
            <a:r>
              <a:rPr lang="en-US"/>
              <a:t>Introduction to Relational Algebra </a:t>
            </a:r>
            <a:endParaRPr/>
          </a:p>
          <a:p>
            <a:pPr indent="-228600" lvl="2" marL="1143000" rtl="0" algn="l">
              <a:lnSpc>
                <a:spcPct val="90000"/>
              </a:lnSpc>
              <a:spcBef>
                <a:spcPts val="500"/>
              </a:spcBef>
              <a:spcAft>
                <a:spcPts val="0"/>
              </a:spcAft>
              <a:buClr>
                <a:schemeClr val="dk1"/>
              </a:buClr>
              <a:buSzPts val="2000"/>
              <a:buChar char="•"/>
            </a:pPr>
            <a:r>
              <a:rPr lang="en-US"/>
              <a:t>Select, project, cartesian product operations, join - Equi-join, natural join, query examples</a:t>
            </a:r>
            <a:endParaRPr/>
          </a:p>
          <a:p>
            <a:pPr indent="-228600" lvl="2" marL="1143000" rtl="0" algn="l">
              <a:lnSpc>
                <a:spcPct val="90000"/>
              </a:lnSpc>
              <a:spcBef>
                <a:spcPts val="500"/>
              </a:spcBef>
              <a:spcAft>
                <a:spcPts val="0"/>
              </a:spcAft>
              <a:buClr>
                <a:schemeClr val="dk1"/>
              </a:buClr>
              <a:buSzPts val="2000"/>
              <a:buChar char="•"/>
            </a:pPr>
            <a:r>
              <a:rPr lang="en-US"/>
              <a:t>Introduction to Structured Query Language (SQL), Data Definition Language (DDL), Table definitions and operations – CREATE, DROP, ALTER, INSERT, DELETE, UPDATE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270" name="Google Shape;270;p30"/>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Synthesizing ER Diagram to Relational Model</a:t>
            </a:r>
            <a:endParaRPr>
              <a:solidFill>
                <a:srgbClr val="FF0000"/>
              </a:solidFill>
            </a:endParaRPr>
          </a:p>
          <a:p>
            <a:pPr indent="0" lvl="0" marL="0" rtl="0" algn="just">
              <a:lnSpc>
                <a:spcPct val="90000"/>
              </a:lnSpc>
              <a:spcBef>
                <a:spcPts val="1000"/>
              </a:spcBef>
              <a:spcAft>
                <a:spcPts val="0"/>
              </a:spcAft>
              <a:buClr>
                <a:schemeClr val="dk1"/>
              </a:buClr>
              <a:buSzPts val="2800"/>
              <a:buNone/>
            </a:pPr>
            <a:r>
              <a:t/>
            </a:r>
            <a:endParaRPr/>
          </a:p>
        </p:txBody>
      </p:sp>
      <p:pic>
        <p:nvPicPr>
          <p:cNvPr id="271" name="Google Shape;271;p30"/>
          <p:cNvPicPr preferRelativeResize="0"/>
          <p:nvPr/>
        </p:nvPicPr>
        <p:blipFill rotWithShape="1">
          <a:blip r:embed="rId3">
            <a:alphaModFix/>
          </a:blip>
          <a:srcRect b="0" l="0" r="0" t="0"/>
          <a:stretch/>
        </p:blipFill>
        <p:spPr>
          <a:xfrm>
            <a:off x="1647825" y="2104350"/>
            <a:ext cx="6732194" cy="414404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277" name="Google Shape;277;p31"/>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Synthesizing ER Diagram to Relational Model</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Step 1: Mapping of regular entity types</a:t>
            </a:r>
            <a:endParaRPr/>
          </a:p>
          <a:p>
            <a:pPr indent="-228600" lvl="0" marL="228600" rtl="0" algn="just">
              <a:lnSpc>
                <a:spcPct val="90000"/>
              </a:lnSpc>
              <a:spcBef>
                <a:spcPts val="1000"/>
              </a:spcBef>
              <a:spcAft>
                <a:spcPts val="0"/>
              </a:spcAft>
              <a:buClr>
                <a:schemeClr val="dk1"/>
              </a:buClr>
              <a:buSzPts val="2800"/>
              <a:buChar char="•"/>
            </a:pPr>
            <a:r>
              <a:rPr lang="en-US"/>
              <a:t>For each regular (strong) entity type E in the ER schema, create a relation R that includes all the simple attributes of E</a:t>
            </a:r>
            <a:endParaRPr/>
          </a:p>
          <a:p>
            <a:pPr indent="-228600" lvl="0" marL="228600" rtl="0" algn="just">
              <a:lnSpc>
                <a:spcPct val="90000"/>
              </a:lnSpc>
              <a:spcBef>
                <a:spcPts val="1000"/>
              </a:spcBef>
              <a:spcAft>
                <a:spcPts val="0"/>
              </a:spcAft>
              <a:buClr>
                <a:schemeClr val="dk1"/>
              </a:buClr>
              <a:buSzPts val="2800"/>
              <a:buChar char="•"/>
            </a:pPr>
            <a:r>
              <a:rPr lang="en-US"/>
              <a:t>Choose one of the key attributes of E as the primary key for R</a:t>
            </a:r>
            <a:endParaRPr/>
          </a:p>
          <a:p>
            <a:pPr indent="-228600" lvl="0" marL="228600" rtl="0" algn="just">
              <a:lnSpc>
                <a:spcPct val="90000"/>
              </a:lnSpc>
              <a:spcBef>
                <a:spcPts val="1000"/>
              </a:spcBef>
              <a:spcAft>
                <a:spcPts val="0"/>
              </a:spcAft>
              <a:buClr>
                <a:schemeClr val="dk1"/>
              </a:buClr>
              <a:buSzPts val="2800"/>
              <a:buChar char="•"/>
            </a:pPr>
            <a:r>
              <a:rPr lang="en-US"/>
              <a:t>If the chosen key of E is composite, the set of simple attributes that form it will together form the primary key of R</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283" name="Google Shape;283;p32"/>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Synthesizing ER Diagram to Relational Model</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Step 1: Mapping of regular entity types</a:t>
            </a:r>
            <a:endParaRPr/>
          </a:p>
          <a:p>
            <a:pPr indent="-228600" lvl="0" marL="228600" rtl="0" algn="just">
              <a:lnSpc>
                <a:spcPct val="90000"/>
              </a:lnSpc>
              <a:spcBef>
                <a:spcPts val="1000"/>
              </a:spcBef>
              <a:spcAft>
                <a:spcPts val="0"/>
              </a:spcAft>
              <a:buClr>
                <a:schemeClr val="dk1"/>
              </a:buClr>
              <a:buSzPts val="2800"/>
              <a:buChar char="•"/>
            </a:pPr>
            <a:r>
              <a:rPr lang="en-US"/>
              <a:t>After Step 1</a:t>
            </a:r>
            <a:endParaRPr/>
          </a:p>
          <a:p>
            <a:pPr indent="0" lvl="0" marL="0" rtl="0" algn="just">
              <a:lnSpc>
                <a:spcPct val="90000"/>
              </a:lnSpc>
              <a:spcBef>
                <a:spcPts val="1000"/>
              </a:spcBef>
              <a:spcAft>
                <a:spcPts val="0"/>
              </a:spcAft>
              <a:buClr>
                <a:schemeClr val="dk1"/>
              </a:buClr>
              <a:buSzPts val="2800"/>
              <a:buNone/>
            </a:pPr>
            <a:r>
              <a:t/>
            </a:r>
            <a:endParaRPr/>
          </a:p>
        </p:txBody>
      </p:sp>
      <p:pic>
        <p:nvPicPr>
          <p:cNvPr id="284" name="Google Shape;284;p32"/>
          <p:cNvPicPr preferRelativeResize="0"/>
          <p:nvPr/>
        </p:nvPicPr>
        <p:blipFill rotWithShape="1">
          <a:blip r:embed="rId3">
            <a:alphaModFix/>
          </a:blip>
          <a:srcRect b="0" l="0" r="0" t="0"/>
          <a:stretch/>
        </p:blipFill>
        <p:spPr>
          <a:xfrm>
            <a:off x="1453243" y="3102428"/>
            <a:ext cx="8289471" cy="323022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290" name="Google Shape;290;p33"/>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Synthesizing ER Diagram to Relational Model</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Step 2: Mapping of weak entity types</a:t>
            </a:r>
            <a:endParaRPr/>
          </a:p>
          <a:p>
            <a:pPr indent="-228600" lvl="0" marL="228600" rtl="0" algn="just">
              <a:lnSpc>
                <a:spcPct val="90000"/>
              </a:lnSpc>
              <a:spcBef>
                <a:spcPts val="1000"/>
              </a:spcBef>
              <a:spcAft>
                <a:spcPts val="0"/>
              </a:spcAft>
              <a:buClr>
                <a:schemeClr val="dk1"/>
              </a:buClr>
              <a:buSzPts val="2800"/>
              <a:buChar char="•"/>
            </a:pPr>
            <a:r>
              <a:rPr lang="en-US"/>
              <a:t>For each weak entity type W with owner entity type E, create a relation R and include all simple attributes of W as attributes of R</a:t>
            </a:r>
            <a:endParaRPr/>
          </a:p>
          <a:p>
            <a:pPr indent="-228600" lvl="0" marL="228600" rtl="0" algn="just">
              <a:lnSpc>
                <a:spcPct val="90000"/>
              </a:lnSpc>
              <a:spcBef>
                <a:spcPts val="1000"/>
              </a:spcBef>
              <a:spcAft>
                <a:spcPts val="0"/>
              </a:spcAft>
              <a:buClr>
                <a:schemeClr val="dk1"/>
              </a:buClr>
              <a:buSzPts val="2800"/>
              <a:buChar char="•"/>
            </a:pPr>
            <a:r>
              <a:rPr lang="en-US"/>
              <a:t>In addition, include as foreign key attributes of R the primary key attribute of the relations that corresponds to the owner entity type</a:t>
            </a:r>
            <a:endParaRPr/>
          </a:p>
          <a:p>
            <a:pPr indent="-228600" lvl="0" marL="228600" rtl="0" algn="just">
              <a:lnSpc>
                <a:spcPct val="90000"/>
              </a:lnSpc>
              <a:spcBef>
                <a:spcPts val="1000"/>
              </a:spcBef>
              <a:spcAft>
                <a:spcPts val="0"/>
              </a:spcAft>
              <a:buClr>
                <a:schemeClr val="dk1"/>
              </a:buClr>
              <a:buSzPts val="2800"/>
              <a:buChar char="•"/>
            </a:pPr>
            <a:r>
              <a:rPr lang="en-US"/>
              <a:t>Primary key of R is the combination of the primary keys of the owner and the partial key of the weak entity type W if any</a:t>
            </a:r>
            <a:endParaRPr/>
          </a:p>
          <a:p>
            <a:pPr indent="-228600" lvl="0" marL="228600" rtl="0" algn="just">
              <a:lnSpc>
                <a:spcPct val="90000"/>
              </a:lnSpc>
              <a:spcBef>
                <a:spcPts val="1000"/>
              </a:spcBef>
              <a:spcAft>
                <a:spcPts val="0"/>
              </a:spcAft>
              <a:buClr>
                <a:schemeClr val="dk1"/>
              </a:buClr>
              <a:buSzPts val="2800"/>
              <a:buChar char="•"/>
            </a:pPr>
            <a:r>
              <a:rPr lang="en-US"/>
              <a:t>After step 2</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291" name="Google Shape;291;p33"/>
          <p:cNvPicPr preferRelativeResize="0"/>
          <p:nvPr/>
        </p:nvPicPr>
        <p:blipFill rotWithShape="1">
          <a:blip r:embed="rId3">
            <a:alphaModFix/>
          </a:blip>
          <a:srcRect b="0" l="0" r="0" t="0"/>
          <a:stretch/>
        </p:blipFill>
        <p:spPr>
          <a:xfrm>
            <a:off x="3247627" y="5639429"/>
            <a:ext cx="5696745" cy="77163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297" name="Google Shape;297;p34"/>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rgbClr val="FF0000"/>
              </a:buClr>
              <a:buSzPts val="2800"/>
              <a:buNone/>
            </a:pPr>
            <a:r>
              <a:rPr b="1" lang="en-US">
                <a:solidFill>
                  <a:srgbClr val="FF0000"/>
                </a:solidFill>
              </a:rPr>
              <a:t>Synthesizing ER Diagram to Relational Model</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Step 3: Mapping of binary 1:1 relation types</a:t>
            </a:r>
            <a:endParaRPr/>
          </a:p>
          <a:p>
            <a:pPr indent="-228600" lvl="0" marL="228600" rtl="0" algn="just">
              <a:lnSpc>
                <a:spcPct val="90000"/>
              </a:lnSpc>
              <a:spcBef>
                <a:spcPts val="1000"/>
              </a:spcBef>
              <a:spcAft>
                <a:spcPts val="0"/>
              </a:spcAft>
              <a:buClr>
                <a:schemeClr val="dk1"/>
              </a:buClr>
              <a:buSzPts val="2800"/>
              <a:buChar char="•"/>
            </a:pPr>
            <a:r>
              <a:rPr lang="en-US"/>
              <a:t>For each binary 1:1 relationship type R in the ER schema, identify the relations S and T that corresponds to the entity types participating in R</a:t>
            </a:r>
            <a:endParaRPr/>
          </a:p>
          <a:p>
            <a:pPr indent="-228600" lvl="0" marL="228600" rtl="0" algn="just">
              <a:lnSpc>
                <a:spcPct val="90000"/>
              </a:lnSpc>
              <a:spcBef>
                <a:spcPts val="1000"/>
              </a:spcBef>
              <a:spcAft>
                <a:spcPts val="0"/>
              </a:spcAft>
              <a:buClr>
                <a:schemeClr val="dk1"/>
              </a:buClr>
              <a:buSzPts val="2800"/>
              <a:buChar char="•"/>
            </a:pPr>
            <a:r>
              <a:rPr lang="en-US"/>
              <a:t>Three possible approaches</a:t>
            </a:r>
            <a:endParaRPr/>
          </a:p>
          <a:p>
            <a:pPr indent="-228600" lvl="0" marL="228600" rtl="0" algn="just">
              <a:lnSpc>
                <a:spcPct val="90000"/>
              </a:lnSpc>
              <a:spcBef>
                <a:spcPts val="1000"/>
              </a:spcBef>
              <a:spcAft>
                <a:spcPts val="0"/>
              </a:spcAft>
              <a:buClr>
                <a:schemeClr val="dk1"/>
              </a:buClr>
              <a:buSzPts val="2800"/>
              <a:buChar char="•"/>
            </a:pPr>
            <a:r>
              <a:rPr i="1" lang="en-US" u="sng"/>
              <a:t>Foreign key approach</a:t>
            </a:r>
            <a:endParaRPr/>
          </a:p>
          <a:p>
            <a:pPr indent="-228600" lvl="0" marL="228600" rtl="0" algn="just">
              <a:lnSpc>
                <a:spcPct val="90000"/>
              </a:lnSpc>
              <a:spcBef>
                <a:spcPts val="1000"/>
              </a:spcBef>
              <a:spcAft>
                <a:spcPts val="0"/>
              </a:spcAft>
              <a:buClr>
                <a:schemeClr val="dk1"/>
              </a:buClr>
              <a:buSzPts val="2800"/>
              <a:buChar char="•"/>
            </a:pPr>
            <a:r>
              <a:rPr lang="en-US"/>
              <a:t>Choose one of the relations as S</a:t>
            </a:r>
            <a:endParaRPr/>
          </a:p>
          <a:p>
            <a:pPr indent="-228600" lvl="0" marL="228600" rtl="0" algn="just">
              <a:lnSpc>
                <a:spcPct val="90000"/>
              </a:lnSpc>
              <a:spcBef>
                <a:spcPts val="1000"/>
              </a:spcBef>
              <a:spcAft>
                <a:spcPts val="0"/>
              </a:spcAft>
              <a:buClr>
                <a:schemeClr val="dk1"/>
              </a:buClr>
              <a:buSzPts val="2800"/>
              <a:buChar char="•"/>
            </a:pPr>
            <a:r>
              <a:rPr lang="en-US"/>
              <a:t>Include a foreign key in S the primary key of T</a:t>
            </a:r>
            <a:endParaRPr/>
          </a:p>
          <a:p>
            <a:pPr indent="-228600" lvl="0" marL="228600" rtl="0" algn="just">
              <a:lnSpc>
                <a:spcPct val="90000"/>
              </a:lnSpc>
              <a:spcBef>
                <a:spcPts val="1000"/>
              </a:spcBef>
              <a:spcAft>
                <a:spcPts val="0"/>
              </a:spcAft>
              <a:buClr>
                <a:schemeClr val="dk1"/>
              </a:buClr>
              <a:buSzPts val="2800"/>
              <a:buChar char="•"/>
            </a:pPr>
            <a:r>
              <a:rPr lang="en-US"/>
              <a:t>It is better to choose an entity type with total participation in R in the role of S</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303" name="Google Shape;303;p35"/>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Synthesizing ER Diagram to Relational Model</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Step 3: Mapping of binary 1:1 relation types</a:t>
            </a:r>
            <a:endParaRPr/>
          </a:p>
          <a:p>
            <a:pPr indent="-228600" lvl="0" marL="228600" rtl="0" algn="just">
              <a:lnSpc>
                <a:spcPct val="90000"/>
              </a:lnSpc>
              <a:spcBef>
                <a:spcPts val="1000"/>
              </a:spcBef>
              <a:spcAft>
                <a:spcPts val="0"/>
              </a:spcAft>
              <a:buClr>
                <a:schemeClr val="dk1"/>
              </a:buClr>
              <a:buSzPts val="2800"/>
              <a:buChar char="•"/>
            </a:pPr>
            <a:r>
              <a:rPr lang="en-US"/>
              <a:t>1:1 relation MANAGES is mapped by choosing the participating entity type DEPARTMENT to serve in the role of S, because its participation in MANAGES relationship type is total</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304" name="Google Shape;304;p35"/>
          <p:cNvPicPr preferRelativeResize="0"/>
          <p:nvPr/>
        </p:nvPicPr>
        <p:blipFill rotWithShape="1">
          <a:blip r:embed="rId3">
            <a:alphaModFix/>
          </a:blip>
          <a:srcRect b="0" l="0" r="0" t="0"/>
          <a:stretch/>
        </p:blipFill>
        <p:spPr>
          <a:xfrm>
            <a:off x="3265714" y="3739242"/>
            <a:ext cx="8022135" cy="311875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310" name="Google Shape;310;p36"/>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Synthesizing ER Diagram to Relational Model</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Step 3: Mapping of binary 1:1 relation types</a:t>
            </a:r>
            <a:endParaRPr/>
          </a:p>
          <a:p>
            <a:pPr indent="-228600" lvl="0" marL="228600" rtl="0" algn="just">
              <a:lnSpc>
                <a:spcPct val="90000"/>
              </a:lnSpc>
              <a:spcBef>
                <a:spcPts val="1000"/>
              </a:spcBef>
              <a:spcAft>
                <a:spcPts val="0"/>
              </a:spcAft>
              <a:buClr>
                <a:schemeClr val="dk1"/>
              </a:buClr>
              <a:buSzPts val="2800"/>
              <a:buChar char="•"/>
            </a:pPr>
            <a:r>
              <a:rPr i="1" lang="en-US" u="sng"/>
              <a:t>Merged relation option</a:t>
            </a:r>
            <a:endParaRPr/>
          </a:p>
          <a:p>
            <a:pPr indent="-228600" lvl="0" marL="228600" rtl="0" algn="just">
              <a:lnSpc>
                <a:spcPct val="90000"/>
              </a:lnSpc>
              <a:spcBef>
                <a:spcPts val="1000"/>
              </a:spcBef>
              <a:spcAft>
                <a:spcPts val="0"/>
              </a:spcAft>
              <a:buClr>
                <a:schemeClr val="dk1"/>
              </a:buClr>
              <a:buSzPts val="2800"/>
              <a:buChar char="•"/>
            </a:pPr>
            <a:r>
              <a:rPr lang="en-US"/>
              <a:t>Merging the two entity types and the relationship into a single relation</a:t>
            </a:r>
            <a:endParaRPr/>
          </a:p>
          <a:p>
            <a:pPr indent="-228600" lvl="0" marL="228600" rtl="0" algn="just">
              <a:lnSpc>
                <a:spcPct val="90000"/>
              </a:lnSpc>
              <a:spcBef>
                <a:spcPts val="1000"/>
              </a:spcBef>
              <a:spcAft>
                <a:spcPts val="0"/>
              </a:spcAft>
              <a:buClr>
                <a:schemeClr val="dk1"/>
              </a:buClr>
              <a:buSzPts val="2800"/>
              <a:buChar char="•"/>
            </a:pPr>
            <a:r>
              <a:rPr lang="en-US"/>
              <a:t>Appropriate when both participations are total</a:t>
            </a:r>
            <a:endParaRPr/>
          </a:p>
          <a:p>
            <a:pPr indent="-228600" lvl="0" marL="228600" rtl="0" algn="just">
              <a:lnSpc>
                <a:spcPct val="90000"/>
              </a:lnSpc>
              <a:spcBef>
                <a:spcPts val="1000"/>
              </a:spcBef>
              <a:spcAft>
                <a:spcPts val="0"/>
              </a:spcAft>
              <a:buClr>
                <a:schemeClr val="dk1"/>
              </a:buClr>
              <a:buSzPts val="2800"/>
              <a:buChar char="•"/>
            </a:pPr>
            <a:r>
              <a:rPr i="1" lang="en-US" u="sng"/>
              <a:t>Cross-reference or relationship relation option</a:t>
            </a:r>
            <a:endParaRPr/>
          </a:p>
          <a:p>
            <a:pPr indent="-228600" lvl="0" marL="228600" rtl="0" algn="just">
              <a:lnSpc>
                <a:spcPct val="90000"/>
              </a:lnSpc>
              <a:spcBef>
                <a:spcPts val="1000"/>
              </a:spcBef>
              <a:spcAft>
                <a:spcPts val="0"/>
              </a:spcAft>
              <a:buClr>
                <a:schemeClr val="dk1"/>
              </a:buClr>
              <a:buSzPts val="2800"/>
              <a:buChar char="•"/>
            </a:pPr>
            <a:r>
              <a:rPr lang="en-US"/>
              <a:t>Set up a third relation R for the purpose of cross-referencing the primary keys of the two relations S and T representing the entity types</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316" name="Google Shape;316;p37"/>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Synthesizing ER Diagram to Relational Model</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Step 4: Mapping of binary 1:N relationship types</a:t>
            </a:r>
            <a:endParaRPr/>
          </a:p>
          <a:p>
            <a:pPr indent="-228600" lvl="0" marL="228600" rtl="0" algn="just">
              <a:lnSpc>
                <a:spcPct val="90000"/>
              </a:lnSpc>
              <a:spcBef>
                <a:spcPts val="1000"/>
              </a:spcBef>
              <a:spcAft>
                <a:spcPts val="0"/>
              </a:spcAft>
              <a:buClr>
                <a:schemeClr val="dk1"/>
              </a:buClr>
              <a:buSzPts val="2800"/>
              <a:buChar char="•"/>
            </a:pPr>
            <a:r>
              <a:rPr lang="en-US"/>
              <a:t>For each regular binary 1:N relationship type R, identify the relation S that represent the participating entity type at the N side of the relationship type</a:t>
            </a:r>
            <a:endParaRPr/>
          </a:p>
          <a:p>
            <a:pPr indent="-228600" lvl="0" marL="228600" rtl="0" algn="just">
              <a:lnSpc>
                <a:spcPct val="90000"/>
              </a:lnSpc>
              <a:spcBef>
                <a:spcPts val="1000"/>
              </a:spcBef>
              <a:spcAft>
                <a:spcPts val="0"/>
              </a:spcAft>
              <a:buClr>
                <a:schemeClr val="dk1"/>
              </a:buClr>
              <a:buSzPts val="2800"/>
              <a:buChar char="•"/>
            </a:pPr>
            <a:r>
              <a:rPr lang="en-US"/>
              <a:t>Include as foreign key in S the primary key of the relation T that represents the other entity type participating in R</a:t>
            </a:r>
            <a:endParaRPr/>
          </a:p>
          <a:p>
            <a:pPr indent="-228600" lvl="0" marL="228600" rtl="0" algn="just">
              <a:lnSpc>
                <a:spcPct val="90000"/>
              </a:lnSpc>
              <a:spcBef>
                <a:spcPts val="1000"/>
              </a:spcBef>
              <a:spcAft>
                <a:spcPts val="0"/>
              </a:spcAft>
              <a:buClr>
                <a:schemeClr val="dk1"/>
              </a:buClr>
              <a:buSzPts val="2800"/>
              <a:buChar char="•"/>
            </a:pPr>
            <a:r>
              <a:rPr lang="en-US"/>
              <a:t>Include any simple attributes of the 1:N relationship type as attributes of S</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322" name="Google Shape;322;p38"/>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Synthesizing ER Diagram to Relational Model</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Step 4: Mapping of binary 1:N relationship types</a:t>
            </a:r>
            <a:endParaRPr/>
          </a:p>
          <a:p>
            <a:pPr indent="-228600" lvl="0" marL="228600" rtl="0" algn="just">
              <a:lnSpc>
                <a:spcPct val="90000"/>
              </a:lnSpc>
              <a:spcBef>
                <a:spcPts val="1000"/>
              </a:spcBef>
              <a:spcAft>
                <a:spcPts val="0"/>
              </a:spcAft>
              <a:buClr>
                <a:schemeClr val="dk1"/>
              </a:buClr>
              <a:buSzPts val="2800"/>
              <a:buChar char="•"/>
            </a:pPr>
            <a:r>
              <a:rPr lang="en-US"/>
              <a:t>WORKS_FOR, CONTROLS and SUPERVISION</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323" name="Google Shape;323;p38"/>
          <p:cNvPicPr preferRelativeResize="0"/>
          <p:nvPr/>
        </p:nvPicPr>
        <p:blipFill rotWithShape="1">
          <a:blip r:embed="rId3">
            <a:alphaModFix/>
          </a:blip>
          <a:srcRect b="0" l="0" r="0" t="0"/>
          <a:stretch/>
        </p:blipFill>
        <p:spPr>
          <a:xfrm>
            <a:off x="838200" y="2982414"/>
            <a:ext cx="9536817" cy="387558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329" name="Google Shape;329;p39"/>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Synthesizing ER Diagram to Relational Model</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Step 4: Mapping of binary 1:N relationship types</a:t>
            </a:r>
            <a:endParaRPr/>
          </a:p>
          <a:p>
            <a:pPr indent="-228600" lvl="0" marL="228600" rtl="0" algn="just">
              <a:lnSpc>
                <a:spcPct val="90000"/>
              </a:lnSpc>
              <a:spcBef>
                <a:spcPts val="1000"/>
              </a:spcBef>
              <a:spcAft>
                <a:spcPts val="0"/>
              </a:spcAft>
              <a:buClr>
                <a:schemeClr val="dk1"/>
              </a:buClr>
              <a:buSzPts val="2800"/>
              <a:buChar char="•"/>
            </a:pPr>
            <a:r>
              <a:rPr lang="en-US"/>
              <a:t>After step 4</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330" name="Google Shape;330;p39"/>
          <p:cNvPicPr preferRelativeResize="0"/>
          <p:nvPr/>
        </p:nvPicPr>
        <p:blipFill rotWithShape="1">
          <a:blip r:embed="rId3">
            <a:alphaModFix/>
          </a:blip>
          <a:srcRect b="0" l="0" r="0" t="0"/>
          <a:stretch/>
        </p:blipFill>
        <p:spPr>
          <a:xfrm>
            <a:off x="598574" y="3020786"/>
            <a:ext cx="10755226" cy="364127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103" name="Google Shape;10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Relation Data Model</a:t>
            </a:r>
            <a:endParaRPr/>
          </a:p>
          <a:p>
            <a:pPr indent="-228600" lvl="0" marL="228600" rtl="0" algn="just">
              <a:lnSpc>
                <a:spcPct val="90000"/>
              </a:lnSpc>
              <a:spcBef>
                <a:spcPts val="1000"/>
              </a:spcBef>
              <a:spcAft>
                <a:spcPts val="0"/>
              </a:spcAft>
              <a:buClr>
                <a:schemeClr val="dk1"/>
              </a:buClr>
              <a:buSzPts val="2800"/>
              <a:buChar char="•"/>
            </a:pPr>
            <a:r>
              <a:rPr lang="en-US"/>
              <a:t>Based on the concept of </a:t>
            </a:r>
            <a:r>
              <a:rPr lang="en-US">
                <a:solidFill>
                  <a:srgbClr val="FF0000"/>
                </a:solidFill>
              </a:rPr>
              <a:t>Relation</a:t>
            </a:r>
            <a:endParaRPr/>
          </a:p>
          <a:p>
            <a:pPr indent="-228600" lvl="0" marL="228600" rtl="0" algn="just">
              <a:lnSpc>
                <a:spcPct val="90000"/>
              </a:lnSpc>
              <a:spcBef>
                <a:spcPts val="1000"/>
              </a:spcBef>
              <a:spcAft>
                <a:spcPts val="0"/>
              </a:spcAft>
              <a:buClr>
                <a:schemeClr val="dk1"/>
              </a:buClr>
              <a:buSzPts val="2800"/>
              <a:buChar char="•"/>
            </a:pPr>
            <a:r>
              <a:rPr lang="en-US"/>
              <a:t>It is a mathematical concept based on the ideas of sets</a:t>
            </a:r>
            <a:endParaRPr/>
          </a:p>
          <a:p>
            <a:pPr indent="-228600" lvl="0" marL="228600" rtl="0" algn="just">
              <a:lnSpc>
                <a:spcPct val="90000"/>
              </a:lnSpc>
              <a:spcBef>
                <a:spcPts val="1000"/>
              </a:spcBef>
              <a:spcAft>
                <a:spcPts val="0"/>
              </a:spcAft>
              <a:buClr>
                <a:schemeClr val="dk1"/>
              </a:buClr>
              <a:buSzPts val="2800"/>
              <a:buChar char="•"/>
            </a:pPr>
            <a:r>
              <a:rPr lang="en-US"/>
              <a:t>Strength of the relational approach is the formal foundation provided by the theory of relations</a:t>
            </a:r>
            <a:endParaRPr/>
          </a:p>
          <a:p>
            <a:pPr indent="-228600" lvl="0" marL="228600" rtl="0" algn="just">
              <a:lnSpc>
                <a:spcPct val="90000"/>
              </a:lnSpc>
              <a:spcBef>
                <a:spcPts val="1000"/>
              </a:spcBef>
              <a:spcAft>
                <a:spcPts val="0"/>
              </a:spcAft>
              <a:buClr>
                <a:schemeClr val="dk1"/>
              </a:buClr>
              <a:buSzPts val="2800"/>
              <a:buChar char="•"/>
            </a:pPr>
            <a:r>
              <a:rPr lang="en-US"/>
              <a:t>Model was first proposed by Dr. E F Codd of IBM in 1970</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336" name="Google Shape;336;p40"/>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Synthesizing ER Diagram to Relational Model</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Step 5: Mapping of binary M:N relationship types</a:t>
            </a:r>
            <a:endParaRPr/>
          </a:p>
          <a:p>
            <a:pPr indent="-228600" lvl="0" marL="228600" rtl="0" algn="just">
              <a:lnSpc>
                <a:spcPct val="90000"/>
              </a:lnSpc>
              <a:spcBef>
                <a:spcPts val="1000"/>
              </a:spcBef>
              <a:spcAft>
                <a:spcPts val="0"/>
              </a:spcAft>
              <a:buClr>
                <a:schemeClr val="dk1"/>
              </a:buClr>
              <a:buSzPts val="2800"/>
              <a:buChar char="•"/>
            </a:pPr>
            <a:r>
              <a:rPr lang="en-US"/>
              <a:t>For each regular binary M:N relationship type R, create a new relation S to represent R</a:t>
            </a:r>
            <a:endParaRPr/>
          </a:p>
          <a:p>
            <a:pPr indent="-228600" lvl="0" marL="228600" rtl="0" algn="just">
              <a:lnSpc>
                <a:spcPct val="90000"/>
              </a:lnSpc>
              <a:spcBef>
                <a:spcPts val="1000"/>
              </a:spcBef>
              <a:spcAft>
                <a:spcPts val="0"/>
              </a:spcAft>
              <a:buClr>
                <a:schemeClr val="dk1"/>
              </a:buClr>
              <a:buSzPts val="2800"/>
              <a:buChar char="•"/>
            </a:pPr>
            <a:r>
              <a:rPr lang="en-US"/>
              <a:t>Include as foreign key attributes in S the primary keys of the relations that represent the participating entity types</a:t>
            </a:r>
            <a:endParaRPr/>
          </a:p>
          <a:p>
            <a:pPr indent="-228600" lvl="0" marL="228600" rtl="0" algn="just">
              <a:lnSpc>
                <a:spcPct val="90000"/>
              </a:lnSpc>
              <a:spcBef>
                <a:spcPts val="1000"/>
              </a:spcBef>
              <a:spcAft>
                <a:spcPts val="0"/>
              </a:spcAft>
              <a:buClr>
                <a:schemeClr val="dk1"/>
              </a:buClr>
              <a:buSzPts val="2800"/>
              <a:buChar char="•"/>
            </a:pPr>
            <a:r>
              <a:rPr lang="en-US"/>
              <a:t>Their combinations will form the primary key of S</a:t>
            </a:r>
            <a:endParaRPr/>
          </a:p>
          <a:p>
            <a:pPr indent="-228600" lvl="0" marL="228600" rtl="0" algn="just">
              <a:lnSpc>
                <a:spcPct val="90000"/>
              </a:lnSpc>
              <a:spcBef>
                <a:spcPts val="1000"/>
              </a:spcBef>
              <a:spcAft>
                <a:spcPts val="0"/>
              </a:spcAft>
              <a:buClr>
                <a:schemeClr val="dk1"/>
              </a:buClr>
              <a:buSzPts val="2800"/>
              <a:buChar char="•"/>
            </a:pPr>
            <a:r>
              <a:rPr lang="en-US"/>
              <a:t>Also include any simple attributes of the M:N relationship type as attribute of S</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342" name="Google Shape;342;p41"/>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Synthesizing ER Diagram to Relational Model</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Step 5: Mapping of binary M:N relationship types</a:t>
            </a:r>
            <a:endParaRPr/>
          </a:p>
          <a:p>
            <a:pPr indent="-228600" lvl="0" marL="228600" rtl="0" algn="just">
              <a:lnSpc>
                <a:spcPct val="90000"/>
              </a:lnSpc>
              <a:spcBef>
                <a:spcPts val="1000"/>
              </a:spcBef>
              <a:spcAft>
                <a:spcPts val="0"/>
              </a:spcAft>
              <a:buClr>
                <a:schemeClr val="dk1"/>
              </a:buClr>
              <a:buSzPts val="2800"/>
              <a:buChar char="•"/>
            </a:pPr>
            <a:r>
              <a:rPr lang="en-US"/>
              <a:t>After Step 5</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343" name="Google Shape;343;p41"/>
          <p:cNvPicPr preferRelativeResize="0"/>
          <p:nvPr/>
        </p:nvPicPr>
        <p:blipFill rotWithShape="1">
          <a:blip r:embed="rId3">
            <a:alphaModFix/>
          </a:blip>
          <a:srcRect b="0" l="0" r="0" t="0"/>
          <a:stretch/>
        </p:blipFill>
        <p:spPr>
          <a:xfrm>
            <a:off x="3037115" y="2596242"/>
            <a:ext cx="8544012" cy="406581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349" name="Google Shape;349;p42"/>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Synthesizing ER Diagram to Relational Model</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Step 6: Mapping of multivalued attributes</a:t>
            </a:r>
            <a:endParaRPr/>
          </a:p>
          <a:p>
            <a:pPr indent="-228600" lvl="0" marL="228600" rtl="0" algn="just">
              <a:lnSpc>
                <a:spcPct val="90000"/>
              </a:lnSpc>
              <a:spcBef>
                <a:spcPts val="1000"/>
              </a:spcBef>
              <a:spcAft>
                <a:spcPts val="0"/>
              </a:spcAft>
              <a:buClr>
                <a:schemeClr val="dk1"/>
              </a:buClr>
              <a:buSzPts val="2800"/>
              <a:buChar char="•"/>
            </a:pPr>
            <a:r>
              <a:rPr lang="en-US"/>
              <a:t>For each multivalued attribute A, create a new relation R include an attribute corresponding to A plus the primary key attribute K as a foreign key in R of the relation that represents the entity type of relationship type that has A as an attribute</a:t>
            </a:r>
            <a:endParaRPr/>
          </a:p>
          <a:p>
            <a:pPr indent="-228600" lvl="0" marL="228600" rtl="0" algn="just">
              <a:lnSpc>
                <a:spcPct val="90000"/>
              </a:lnSpc>
              <a:spcBef>
                <a:spcPts val="1000"/>
              </a:spcBef>
              <a:spcAft>
                <a:spcPts val="0"/>
              </a:spcAft>
              <a:buClr>
                <a:schemeClr val="dk1"/>
              </a:buClr>
              <a:buSzPts val="2800"/>
              <a:buChar char="•"/>
            </a:pPr>
            <a:r>
              <a:rPr lang="en-US"/>
              <a:t>The primary key of R is the combination of A and K</a:t>
            </a:r>
            <a:endParaRPr/>
          </a:p>
          <a:p>
            <a:pPr indent="-228600" lvl="0" marL="228600" rtl="0" algn="just">
              <a:lnSpc>
                <a:spcPct val="90000"/>
              </a:lnSpc>
              <a:spcBef>
                <a:spcPts val="1000"/>
              </a:spcBef>
              <a:spcAft>
                <a:spcPts val="0"/>
              </a:spcAft>
              <a:buClr>
                <a:schemeClr val="dk1"/>
              </a:buClr>
              <a:buSzPts val="2800"/>
              <a:buChar char="•"/>
            </a:pPr>
            <a:r>
              <a:rPr lang="en-US"/>
              <a:t>If the multivalued attribute is composite, we include its simple components</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355" name="Google Shape;355;p43"/>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Synthesizing ER Diagram to Relational Model</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Step 6: Mapping of multivalued attributes</a:t>
            </a:r>
            <a:endParaRPr/>
          </a:p>
          <a:p>
            <a:pPr indent="-228600" lvl="0" marL="228600" rtl="0" algn="just">
              <a:lnSpc>
                <a:spcPct val="90000"/>
              </a:lnSpc>
              <a:spcBef>
                <a:spcPts val="1000"/>
              </a:spcBef>
              <a:spcAft>
                <a:spcPts val="0"/>
              </a:spcAft>
              <a:buClr>
                <a:schemeClr val="dk1"/>
              </a:buClr>
              <a:buSzPts val="2800"/>
              <a:buChar char="•"/>
            </a:pPr>
            <a:r>
              <a:rPr lang="en-US"/>
              <a:t>After Step 6</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356" name="Google Shape;356;p43"/>
          <p:cNvPicPr preferRelativeResize="0"/>
          <p:nvPr/>
        </p:nvPicPr>
        <p:blipFill rotWithShape="1">
          <a:blip r:embed="rId3">
            <a:alphaModFix/>
          </a:blip>
          <a:srcRect b="0" l="0" r="0" t="0"/>
          <a:stretch/>
        </p:blipFill>
        <p:spPr>
          <a:xfrm>
            <a:off x="4408714" y="2479278"/>
            <a:ext cx="7331636" cy="418277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362" name="Google Shape;362;p44"/>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Synthesizing ER Diagram to Relational Model</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Step 7: Mapping of N-ary relationship types</a:t>
            </a:r>
            <a:endParaRPr/>
          </a:p>
          <a:p>
            <a:pPr indent="-228600" lvl="0" marL="228600" rtl="0" algn="just">
              <a:lnSpc>
                <a:spcPct val="90000"/>
              </a:lnSpc>
              <a:spcBef>
                <a:spcPts val="1000"/>
              </a:spcBef>
              <a:spcAft>
                <a:spcPts val="0"/>
              </a:spcAft>
              <a:buClr>
                <a:schemeClr val="dk1"/>
              </a:buClr>
              <a:buSzPts val="2800"/>
              <a:buChar char="•"/>
            </a:pPr>
            <a:r>
              <a:rPr lang="en-US"/>
              <a:t>For each n-ary relationship type R, where n&gt;2, create a new relationship S to represent R</a:t>
            </a:r>
            <a:endParaRPr/>
          </a:p>
          <a:p>
            <a:pPr indent="-228600" lvl="0" marL="228600" rtl="0" algn="just">
              <a:lnSpc>
                <a:spcPct val="90000"/>
              </a:lnSpc>
              <a:spcBef>
                <a:spcPts val="1000"/>
              </a:spcBef>
              <a:spcAft>
                <a:spcPts val="0"/>
              </a:spcAft>
              <a:buClr>
                <a:schemeClr val="dk1"/>
              </a:buClr>
              <a:buSzPts val="2800"/>
              <a:buChar char="•"/>
            </a:pPr>
            <a:r>
              <a:rPr lang="en-US"/>
              <a:t>Include as foreign key attributes in S the primary keys of the relations that represent the participating entity types</a:t>
            </a:r>
            <a:endParaRPr/>
          </a:p>
          <a:p>
            <a:pPr indent="-228600" lvl="0" marL="228600" rtl="0" algn="just">
              <a:lnSpc>
                <a:spcPct val="90000"/>
              </a:lnSpc>
              <a:spcBef>
                <a:spcPts val="1000"/>
              </a:spcBef>
              <a:spcAft>
                <a:spcPts val="0"/>
              </a:spcAft>
              <a:buClr>
                <a:schemeClr val="dk1"/>
              </a:buClr>
              <a:buSzPts val="2800"/>
              <a:buChar char="•"/>
            </a:pPr>
            <a:r>
              <a:rPr lang="en-US"/>
              <a:t>Also include any simple attributes of the n-ary relationship type as attributes of S</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368" name="Google Shape;368;p45"/>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Synthesizing ER Diagram to Relational Model</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Step 7: Mapping of N-ary relationship types</a:t>
            </a:r>
            <a:endParaRPr/>
          </a:p>
          <a:p>
            <a:pPr indent="-228600" lvl="0" marL="228600" rtl="0" algn="just">
              <a:lnSpc>
                <a:spcPct val="90000"/>
              </a:lnSpc>
              <a:spcBef>
                <a:spcPts val="1000"/>
              </a:spcBef>
              <a:spcAft>
                <a:spcPts val="0"/>
              </a:spcAft>
              <a:buClr>
                <a:schemeClr val="dk1"/>
              </a:buClr>
              <a:buSzPts val="2800"/>
              <a:buChar char="•"/>
            </a:pPr>
            <a:r>
              <a:rPr lang="en-US"/>
              <a:t>After Step 7</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369" name="Google Shape;369;p45"/>
          <p:cNvPicPr preferRelativeResize="0"/>
          <p:nvPr/>
        </p:nvPicPr>
        <p:blipFill rotWithShape="1">
          <a:blip r:embed="rId3">
            <a:alphaModFix/>
          </a:blip>
          <a:srcRect b="0" l="0" r="0" t="0"/>
          <a:stretch/>
        </p:blipFill>
        <p:spPr>
          <a:xfrm>
            <a:off x="5110843" y="2601362"/>
            <a:ext cx="5066773" cy="425663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375" name="Google Shape;375;p46"/>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Relational Algebra</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Basic set of operations for the relational model is known as the relational algebra</a:t>
            </a:r>
            <a:endParaRPr/>
          </a:p>
          <a:p>
            <a:pPr indent="-228600" lvl="0" marL="228600" rtl="0" algn="just">
              <a:lnSpc>
                <a:spcPct val="90000"/>
              </a:lnSpc>
              <a:spcBef>
                <a:spcPts val="1000"/>
              </a:spcBef>
              <a:spcAft>
                <a:spcPts val="0"/>
              </a:spcAft>
              <a:buClr>
                <a:schemeClr val="dk1"/>
              </a:buClr>
              <a:buSzPts val="2800"/>
              <a:buChar char="•"/>
            </a:pPr>
            <a:r>
              <a:rPr lang="en-US"/>
              <a:t>Operations enable a user to specify basic retrieval requests</a:t>
            </a:r>
            <a:endParaRPr/>
          </a:p>
          <a:p>
            <a:pPr indent="-228600" lvl="0" marL="228600" rtl="0" algn="just">
              <a:lnSpc>
                <a:spcPct val="90000"/>
              </a:lnSpc>
              <a:spcBef>
                <a:spcPts val="1000"/>
              </a:spcBef>
              <a:spcAft>
                <a:spcPts val="0"/>
              </a:spcAft>
              <a:buClr>
                <a:schemeClr val="dk1"/>
              </a:buClr>
              <a:buSzPts val="2800"/>
              <a:buChar char="•"/>
            </a:pPr>
            <a:r>
              <a:rPr lang="en-US"/>
              <a:t>Result of a retrieval is a new relation</a:t>
            </a:r>
            <a:endParaRPr/>
          </a:p>
          <a:p>
            <a:pPr indent="-228600" lvl="0" marL="228600" rtl="0" algn="just">
              <a:lnSpc>
                <a:spcPct val="90000"/>
              </a:lnSpc>
              <a:spcBef>
                <a:spcPts val="1000"/>
              </a:spcBef>
              <a:spcAft>
                <a:spcPts val="0"/>
              </a:spcAft>
              <a:buClr>
                <a:schemeClr val="dk1"/>
              </a:buClr>
              <a:buSzPts val="2800"/>
              <a:buChar char="•"/>
            </a:pPr>
            <a:r>
              <a:rPr lang="en-US"/>
              <a:t>Algebra operations produce a new relations </a:t>
            </a:r>
            <a:endParaRPr/>
          </a:p>
          <a:p>
            <a:pPr indent="-228600" lvl="0" marL="228600" rtl="0" algn="just">
              <a:lnSpc>
                <a:spcPct val="90000"/>
              </a:lnSpc>
              <a:spcBef>
                <a:spcPts val="1000"/>
              </a:spcBef>
              <a:spcAft>
                <a:spcPts val="0"/>
              </a:spcAft>
              <a:buClr>
                <a:schemeClr val="dk1"/>
              </a:buClr>
              <a:buSzPts val="2800"/>
              <a:buChar char="•"/>
            </a:pPr>
            <a:r>
              <a:rPr lang="en-US"/>
              <a:t>Sequence of relational algebra operations forms a relational algebra expression</a:t>
            </a:r>
            <a:endParaRPr/>
          </a:p>
          <a:p>
            <a:pPr indent="-228600" lvl="0" marL="228600" rtl="0" algn="just">
              <a:lnSpc>
                <a:spcPct val="90000"/>
              </a:lnSpc>
              <a:spcBef>
                <a:spcPts val="1000"/>
              </a:spcBef>
              <a:spcAft>
                <a:spcPts val="0"/>
              </a:spcAft>
              <a:buClr>
                <a:schemeClr val="dk1"/>
              </a:buClr>
              <a:buSzPts val="2800"/>
              <a:buChar char="•"/>
            </a:pPr>
            <a:r>
              <a:rPr lang="en-US"/>
              <a:t>Various types of relational algebra operations includes - Unary relational operations, operations from set theory and binary relational operations</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381" name="Google Shape;381;p47"/>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Relational Algebra</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Provides a formal foundation for relational model operations</a:t>
            </a:r>
            <a:endParaRPr/>
          </a:p>
          <a:p>
            <a:pPr indent="-228600" lvl="0" marL="228600" rtl="0" algn="just">
              <a:lnSpc>
                <a:spcPct val="90000"/>
              </a:lnSpc>
              <a:spcBef>
                <a:spcPts val="1000"/>
              </a:spcBef>
              <a:spcAft>
                <a:spcPts val="0"/>
              </a:spcAft>
              <a:buClr>
                <a:schemeClr val="dk1"/>
              </a:buClr>
              <a:buSzPts val="2800"/>
              <a:buChar char="•"/>
            </a:pPr>
            <a:r>
              <a:rPr lang="en-US"/>
              <a:t>Used as a basis for implementing and optimizing queries</a:t>
            </a:r>
            <a:endParaRPr/>
          </a:p>
          <a:p>
            <a:pPr indent="-228600" lvl="0" marL="228600" rtl="0" algn="just">
              <a:lnSpc>
                <a:spcPct val="90000"/>
              </a:lnSpc>
              <a:spcBef>
                <a:spcPts val="1000"/>
              </a:spcBef>
              <a:spcAft>
                <a:spcPts val="0"/>
              </a:spcAft>
              <a:buClr>
                <a:schemeClr val="dk1"/>
              </a:buClr>
              <a:buSzPts val="2800"/>
              <a:buChar char="•"/>
            </a:pPr>
            <a:r>
              <a:rPr lang="en-US"/>
              <a:t>Some of its concepts are incorporated into the SQL which is the standard querying language of RDBMS</a:t>
            </a:r>
            <a:endParaRPr/>
          </a:p>
          <a:p>
            <a:pPr indent="-228600" lvl="0" marL="228600" rtl="0" algn="just">
              <a:lnSpc>
                <a:spcPct val="90000"/>
              </a:lnSpc>
              <a:spcBef>
                <a:spcPts val="1000"/>
              </a:spcBef>
              <a:spcAft>
                <a:spcPts val="0"/>
              </a:spcAft>
              <a:buClr>
                <a:schemeClr val="dk1"/>
              </a:buClr>
              <a:buSzPts val="2800"/>
              <a:buChar char="•"/>
            </a:pPr>
            <a:r>
              <a:rPr lang="en-US"/>
              <a:t>The core operations and functions in the internal modules of most relational systems are based on relational algebra operations</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387" name="Google Shape;387;p48"/>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Unary operation - SELECT</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SELECT operation is used to select a subset of the tuples from a relation that satisfy a selection condition </a:t>
            </a:r>
            <a:endParaRPr/>
          </a:p>
          <a:p>
            <a:pPr indent="-228600" lvl="0" marL="228600" rtl="0" algn="just">
              <a:lnSpc>
                <a:spcPct val="90000"/>
              </a:lnSpc>
              <a:spcBef>
                <a:spcPts val="1000"/>
              </a:spcBef>
              <a:spcAft>
                <a:spcPts val="0"/>
              </a:spcAft>
              <a:buClr>
                <a:schemeClr val="dk1"/>
              </a:buClr>
              <a:buSzPts val="2800"/>
              <a:buChar char="•"/>
            </a:pPr>
            <a:r>
              <a:rPr lang="en-US"/>
              <a:t>A filter that keeps only those tuples that satisfy a qualifying condition</a:t>
            </a:r>
            <a:endParaRPr/>
          </a:p>
          <a:p>
            <a:pPr indent="-228600" lvl="0" marL="228600" rtl="0" algn="just">
              <a:lnSpc>
                <a:spcPct val="90000"/>
              </a:lnSpc>
              <a:spcBef>
                <a:spcPts val="1000"/>
              </a:spcBef>
              <a:spcAft>
                <a:spcPts val="0"/>
              </a:spcAft>
              <a:buClr>
                <a:schemeClr val="dk1"/>
              </a:buClr>
              <a:buSzPts val="2800"/>
              <a:buChar char="•"/>
            </a:pPr>
            <a:r>
              <a:rPr lang="en-US"/>
              <a:t>Select operation is denoted by </a:t>
            </a:r>
            <a:endParaRPr/>
          </a:p>
          <a:p>
            <a:pPr indent="-228600" lvl="0" marL="228600" rtl="0" algn="just">
              <a:lnSpc>
                <a:spcPct val="90000"/>
              </a:lnSpc>
              <a:spcBef>
                <a:spcPts val="1000"/>
              </a:spcBef>
              <a:spcAft>
                <a:spcPts val="0"/>
              </a:spcAft>
              <a:buClr>
                <a:schemeClr val="dk1"/>
              </a:buClr>
              <a:buSzPts val="2800"/>
              <a:buChar char="•"/>
            </a:pPr>
            <a:r>
              <a:rPr lang="en-US"/>
              <a:t>Where                is used to denote the select operator</a:t>
            </a:r>
            <a:endParaRPr/>
          </a:p>
          <a:p>
            <a:pPr indent="-228600" lvl="0" marL="228600" rtl="0" algn="just">
              <a:lnSpc>
                <a:spcPct val="90000"/>
              </a:lnSpc>
              <a:spcBef>
                <a:spcPts val="1000"/>
              </a:spcBef>
              <a:spcAft>
                <a:spcPts val="0"/>
              </a:spcAft>
              <a:buClr>
                <a:schemeClr val="dk1"/>
              </a:buClr>
              <a:buSzPts val="2800"/>
              <a:buChar char="•"/>
            </a:pPr>
            <a:r>
              <a:rPr lang="en-US"/>
              <a:t>Selection condition is a Boolean expression specified on the attributes of relation R</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388" name="Google Shape;388;p48"/>
          <p:cNvPicPr preferRelativeResize="0"/>
          <p:nvPr/>
        </p:nvPicPr>
        <p:blipFill rotWithShape="1">
          <a:blip r:embed="rId3">
            <a:alphaModFix/>
          </a:blip>
          <a:srcRect b="0" l="0" r="0" t="0"/>
          <a:stretch/>
        </p:blipFill>
        <p:spPr>
          <a:xfrm>
            <a:off x="5712813" y="3547366"/>
            <a:ext cx="2977215" cy="404147"/>
          </a:xfrm>
          <a:prstGeom prst="rect">
            <a:avLst/>
          </a:prstGeom>
          <a:noFill/>
          <a:ln>
            <a:noFill/>
          </a:ln>
        </p:spPr>
      </p:pic>
      <p:pic>
        <p:nvPicPr>
          <p:cNvPr id="389" name="Google Shape;389;p48"/>
          <p:cNvPicPr preferRelativeResize="0"/>
          <p:nvPr/>
        </p:nvPicPr>
        <p:blipFill rotWithShape="1">
          <a:blip r:embed="rId4">
            <a:alphaModFix/>
          </a:blip>
          <a:srcRect b="0" l="0" r="0" t="0"/>
          <a:stretch/>
        </p:blipFill>
        <p:spPr>
          <a:xfrm>
            <a:off x="2273678" y="4110018"/>
            <a:ext cx="1047896" cy="23815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395" name="Google Shape;395;p49"/>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Unary operation - SELECT</a:t>
            </a:r>
            <a:endParaRPr>
              <a:solidFill>
                <a:srgbClr val="FF0000"/>
              </a:solidFill>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396" name="Google Shape;396;p49"/>
          <p:cNvPicPr preferRelativeResize="0"/>
          <p:nvPr/>
        </p:nvPicPr>
        <p:blipFill rotWithShape="1">
          <a:blip r:embed="rId3">
            <a:alphaModFix/>
          </a:blip>
          <a:srcRect b="0" l="0" r="0" t="0"/>
          <a:stretch/>
        </p:blipFill>
        <p:spPr>
          <a:xfrm>
            <a:off x="838200" y="1975757"/>
            <a:ext cx="10515600" cy="2948254"/>
          </a:xfrm>
          <a:prstGeom prst="rect">
            <a:avLst/>
          </a:prstGeom>
          <a:noFill/>
          <a:ln>
            <a:noFill/>
          </a:ln>
        </p:spPr>
      </p:pic>
      <p:pic>
        <p:nvPicPr>
          <p:cNvPr id="397" name="Google Shape;397;p49"/>
          <p:cNvPicPr preferRelativeResize="0"/>
          <p:nvPr/>
        </p:nvPicPr>
        <p:blipFill rotWithShape="1">
          <a:blip r:embed="rId4">
            <a:alphaModFix/>
          </a:blip>
          <a:srcRect b="0" l="0" r="0" t="0"/>
          <a:stretch/>
        </p:blipFill>
        <p:spPr>
          <a:xfrm>
            <a:off x="391885" y="4967107"/>
            <a:ext cx="11097986" cy="173804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109" name="Google Shape;109;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Relation Data Model</a:t>
            </a:r>
            <a:endParaRPr/>
          </a:p>
          <a:p>
            <a:pPr indent="-228600" lvl="0" marL="228600" rtl="0" algn="just">
              <a:lnSpc>
                <a:spcPct val="90000"/>
              </a:lnSpc>
              <a:spcBef>
                <a:spcPts val="1000"/>
              </a:spcBef>
              <a:spcAft>
                <a:spcPts val="0"/>
              </a:spcAft>
              <a:buClr>
                <a:schemeClr val="dk1"/>
              </a:buClr>
              <a:buSzPts val="2800"/>
              <a:buChar char="•"/>
            </a:pPr>
            <a:r>
              <a:rPr lang="en-US"/>
              <a:t>Based on the concept of </a:t>
            </a:r>
            <a:r>
              <a:rPr lang="en-US">
                <a:solidFill>
                  <a:srgbClr val="FF0000"/>
                </a:solidFill>
              </a:rPr>
              <a:t>Relation</a:t>
            </a:r>
            <a:endParaRPr/>
          </a:p>
          <a:p>
            <a:pPr indent="-228600" lvl="0" marL="228600" rtl="0" algn="just">
              <a:lnSpc>
                <a:spcPct val="90000"/>
              </a:lnSpc>
              <a:spcBef>
                <a:spcPts val="1000"/>
              </a:spcBef>
              <a:spcAft>
                <a:spcPts val="0"/>
              </a:spcAft>
              <a:buClr>
                <a:schemeClr val="dk1"/>
              </a:buClr>
              <a:buSzPts val="2800"/>
              <a:buChar char="•"/>
            </a:pPr>
            <a:r>
              <a:rPr lang="en-US"/>
              <a:t>It is a mathematical concept based on the ideas of sets</a:t>
            </a:r>
            <a:endParaRPr/>
          </a:p>
          <a:p>
            <a:pPr indent="-228600" lvl="0" marL="228600" rtl="0" algn="just">
              <a:lnSpc>
                <a:spcPct val="90000"/>
              </a:lnSpc>
              <a:spcBef>
                <a:spcPts val="1000"/>
              </a:spcBef>
              <a:spcAft>
                <a:spcPts val="0"/>
              </a:spcAft>
              <a:buClr>
                <a:schemeClr val="dk1"/>
              </a:buClr>
              <a:buSzPts val="2800"/>
              <a:buChar char="•"/>
            </a:pPr>
            <a:r>
              <a:rPr lang="en-US"/>
              <a:t>Strength of the relational approach is the formal foundation provided by the theory of relations</a:t>
            </a:r>
            <a:endParaRPr/>
          </a:p>
          <a:p>
            <a:pPr indent="-228600" lvl="0" marL="228600" rtl="0" algn="just">
              <a:lnSpc>
                <a:spcPct val="90000"/>
              </a:lnSpc>
              <a:spcBef>
                <a:spcPts val="1000"/>
              </a:spcBef>
              <a:spcAft>
                <a:spcPts val="0"/>
              </a:spcAft>
              <a:buClr>
                <a:schemeClr val="dk1"/>
              </a:buClr>
              <a:buSzPts val="2800"/>
              <a:buChar char="•"/>
            </a:pPr>
            <a:r>
              <a:rPr lang="en-US"/>
              <a:t>Model was first proposed by Dr. E F Codd of IBM in 1970</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403" name="Google Shape;403;p50"/>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Unary operation - PROJECT</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PROJECT operation selects certain columns from the table and discards the other columns</a:t>
            </a:r>
            <a:endParaRPr/>
          </a:p>
          <a:p>
            <a:pPr indent="-228600" lvl="0" marL="228600" rtl="0" algn="just">
              <a:lnSpc>
                <a:spcPct val="90000"/>
              </a:lnSpc>
              <a:spcBef>
                <a:spcPts val="1000"/>
              </a:spcBef>
              <a:spcAft>
                <a:spcPts val="0"/>
              </a:spcAft>
              <a:buClr>
                <a:schemeClr val="dk1"/>
              </a:buClr>
              <a:buSzPts val="2800"/>
              <a:buChar char="•"/>
            </a:pPr>
            <a:r>
              <a:rPr lang="en-US"/>
              <a:t>Creates a vertical partitioning</a:t>
            </a:r>
            <a:endParaRPr/>
          </a:p>
          <a:p>
            <a:pPr indent="-228600" lvl="0" marL="228600" rtl="0" algn="just">
              <a:lnSpc>
                <a:spcPct val="90000"/>
              </a:lnSpc>
              <a:spcBef>
                <a:spcPts val="1000"/>
              </a:spcBef>
              <a:spcAft>
                <a:spcPts val="0"/>
              </a:spcAft>
              <a:buClr>
                <a:schemeClr val="dk1"/>
              </a:buClr>
              <a:buSzPts val="2800"/>
              <a:buChar char="•"/>
            </a:pPr>
            <a:r>
              <a:rPr lang="en-US"/>
              <a:t>To list  each employee’s first and last name and salary, the following is used</a:t>
            </a:r>
            <a:endParaRPr/>
          </a:p>
          <a:p>
            <a:pPr indent="-228600" lvl="0" marL="228600" rtl="0" algn="just">
              <a:lnSpc>
                <a:spcPct val="90000"/>
              </a:lnSpc>
              <a:spcBef>
                <a:spcPts val="1000"/>
              </a:spcBef>
              <a:spcAft>
                <a:spcPts val="0"/>
              </a:spcAft>
              <a:buClr>
                <a:schemeClr val="dk1"/>
              </a:buClr>
              <a:buSzPts val="2800"/>
              <a:buChar char="•"/>
            </a:pPr>
            <a:r>
              <a:rPr lang="en-US"/>
              <a:t>The general form of the project operation is  </a:t>
            </a:r>
            <a:endParaRPr/>
          </a:p>
          <a:p>
            <a:pPr indent="-228600" lvl="0" marL="228600" rtl="0" algn="just">
              <a:lnSpc>
                <a:spcPct val="90000"/>
              </a:lnSpc>
              <a:spcBef>
                <a:spcPts val="1000"/>
              </a:spcBef>
              <a:spcAft>
                <a:spcPts val="0"/>
              </a:spcAft>
              <a:buClr>
                <a:schemeClr val="dk1"/>
              </a:buClr>
              <a:buSzPts val="2800"/>
              <a:buChar char="•"/>
            </a:pPr>
            <a:r>
              <a:rPr lang="en-US"/>
              <a:t>Pi is the symbol used to represent the project operation </a:t>
            </a:r>
            <a:endParaRPr/>
          </a:p>
          <a:p>
            <a:pPr indent="-228600" lvl="0" marL="228600" rtl="0" algn="just">
              <a:lnSpc>
                <a:spcPct val="90000"/>
              </a:lnSpc>
              <a:spcBef>
                <a:spcPts val="1000"/>
              </a:spcBef>
              <a:spcAft>
                <a:spcPts val="0"/>
              </a:spcAft>
              <a:buClr>
                <a:schemeClr val="dk1"/>
              </a:buClr>
              <a:buSzPts val="2800"/>
              <a:buChar char="•"/>
            </a:pPr>
            <a:r>
              <a:rPr lang="en-US"/>
              <a:t>&lt;attribute list&gt; is the desired list of attributes from the attributes of relation R</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404" name="Google Shape;404;p50"/>
          <p:cNvPicPr preferRelativeResize="0"/>
          <p:nvPr/>
        </p:nvPicPr>
        <p:blipFill rotWithShape="1">
          <a:blip r:embed="rId3">
            <a:alphaModFix/>
          </a:blip>
          <a:srcRect b="0" l="0" r="0" t="0"/>
          <a:stretch/>
        </p:blipFill>
        <p:spPr>
          <a:xfrm>
            <a:off x="2046515" y="3902528"/>
            <a:ext cx="3672400" cy="433448"/>
          </a:xfrm>
          <a:prstGeom prst="rect">
            <a:avLst/>
          </a:prstGeom>
          <a:noFill/>
          <a:ln>
            <a:noFill/>
          </a:ln>
        </p:spPr>
      </p:pic>
      <p:pic>
        <p:nvPicPr>
          <p:cNvPr id="405" name="Google Shape;405;p50"/>
          <p:cNvPicPr preferRelativeResize="0"/>
          <p:nvPr/>
        </p:nvPicPr>
        <p:blipFill rotWithShape="1">
          <a:blip r:embed="rId4">
            <a:alphaModFix/>
          </a:blip>
          <a:srcRect b="0" l="0" r="0" t="0"/>
          <a:stretch/>
        </p:blipFill>
        <p:spPr>
          <a:xfrm>
            <a:off x="7678374" y="4401290"/>
            <a:ext cx="1962424" cy="42868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411" name="Google Shape;411;p51"/>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Unary operation - PROJECT</a:t>
            </a:r>
            <a:endParaRPr>
              <a:solidFill>
                <a:srgbClr val="FF0000"/>
              </a:solidFill>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412" name="Google Shape;412;p51"/>
          <p:cNvPicPr preferRelativeResize="0"/>
          <p:nvPr/>
        </p:nvPicPr>
        <p:blipFill rotWithShape="1">
          <a:blip r:embed="rId3">
            <a:alphaModFix/>
          </a:blip>
          <a:srcRect b="0" l="0" r="0" t="0"/>
          <a:stretch/>
        </p:blipFill>
        <p:spPr>
          <a:xfrm>
            <a:off x="1257300" y="1950422"/>
            <a:ext cx="9736289" cy="490757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418" name="Google Shape;418;p52"/>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Unary operation - RENAME</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Apply several relational algebra operations one after the other, and intermediate results are stored in separate relations</a:t>
            </a:r>
            <a:endParaRPr/>
          </a:p>
          <a:p>
            <a:pPr indent="-228600" lvl="0" marL="228600" rtl="0" algn="just">
              <a:lnSpc>
                <a:spcPct val="90000"/>
              </a:lnSpc>
              <a:spcBef>
                <a:spcPts val="1000"/>
              </a:spcBef>
              <a:spcAft>
                <a:spcPts val="0"/>
              </a:spcAft>
              <a:buClr>
                <a:schemeClr val="dk1"/>
              </a:buClr>
              <a:buSzPts val="2800"/>
              <a:buChar char="•"/>
            </a:pPr>
            <a:r>
              <a:rPr lang="en-US"/>
              <a:t>If we want to rename the intermediate relation we use the RENAME operator</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lang="en-US"/>
              <a:t>Rename operator is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419" name="Google Shape;419;p52"/>
          <p:cNvPicPr preferRelativeResize="0"/>
          <p:nvPr/>
        </p:nvPicPr>
        <p:blipFill rotWithShape="1">
          <a:blip r:embed="rId3">
            <a:alphaModFix/>
          </a:blip>
          <a:srcRect b="0" l="0" r="0" t="0"/>
          <a:stretch/>
        </p:blipFill>
        <p:spPr>
          <a:xfrm>
            <a:off x="1289958" y="3991616"/>
            <a:ext cx="7921518" cy="1037811"/>
          </a:xfrm>
          <a:prstGeom prst="rect">
            <a:avLst/>
          </a:prstGeom>
          <a:noFill/>
          <a:ln>
            <a:noFill/>
          </a:ln>
        </p:spPr>
      </p:pic>
      <p:pic>
        <p:nvPicPr>
          <p:cNvPr id="420" name="Google Shape;420;p52"/>
          <p:cNvPicPr preferRelativeResize="0"/>
          <p:nvPr/>
        </p:nvPicPr>
        <p:blipFill rotWithShape="1">
          <a:blip r:embed="rId4">
            <a:alphaModFix/>
          </a:blip>
          <a:srcRect b="0" l="0" r="0" t="0"/>
          <a:stretch/>
        </p:blipFill>
        <p:spPr>
          <a:xfrm>
            <a:off x="4061714" y="4800600"/>
            <a:ext cx="398194" cy="49008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426" name="Google Shape;426;p53"/>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Unary operation - RENAME</a:t>
            </a:r>
            <a:endParaRPr>
              <a:solidFill>
                <a:srgbClr val="FF0000"/>
              </a:solidFill>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427" name="Google Shape;427;p53"/>
          <p:cNvPicPr preferRelativeResize="0"/>
          <p:nvPr/>
        </p:nvPicPr>
        <p:blipFill rotWithShape="1">
          <a:blip r:embed="rId3">
            <a:alphaModFix/>
          </a:blip>
          <a:srcRect b="0" l="0" r="0" t="0"/>
          <a:stretch/>
        </p:blipFill>
        <p:spPr>
          <a:xfrm>
            <a:off x="1256003" y="1993335"/>
            <a:ext cx="9679994" cy="436607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433" name="Google Shape;433;p54"/>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Relational operation from set theory</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Basic relational algebraic operation from set theory includes</a:t>
            </a:r>
            <a:endParaRPr/>
          </a:p>
          <a:p>
            <a:pPr indent="-228600" lvl="1" marL="685800" rtl="0" algn="just">
              <a:lnSpc>
                <a:spcPct val="90000"/>
              </a:lnSpc>
              <a:spcBef>
                <a:spcPts val="500"/>
              </a:spcBef>
              <a:spcAft>
                <a:spcPts val="0"/>
              </a:spcAft>
              <a:buClr>
                <a:schemeClr val="dk1"/>
              </a:buClr>
              <a:buSzPts val="2400"/>
              <a:buChar char="•"/>
            </a:pPr>
            <a:r>
              <a:rPr lang="en-US"/>
              <a:t>UNION</a:t>
            </a:r>
            <a:endParaRPr/>
          </a:p>
          <a:p>
            <a:pPr indent="-228600" lvl="1" marL="685800" rtl="0" algn="just">
              <a:lnSpc>
                <a:spcPct val="90000"/>
              </a:lnSpc>
              <a:spcBef>
                <a:spcPts val="500"/>
              </a:spcBef>
              <a:spcAft>
                <a:spcPts val="0"/>
              </a:spcAft>
              <a:buClr>
                <a:schemeClr val="dk1"/>
              </a:buClr>
              <a:buSzPts val="2400"/>
              <a:buChar char="•"/>
            </a:pPr>
            <a:r>
              <a:rPr lang="en-US"/>
              <a:t>INTERSECTION</a:t>
            </a:r>
            <a:endParaRPr/>
          </a:p>
          <a:p>
            <a:pPr indent="-228600" lvl="1" marL="685800" rtl="0" algn="just">
              <a:lnSpc>
                <a:spcPct val="90000"/>
              </a:lnSpc>
              <a:spcBef>
                <a:spcPts val="500"/>
              </a:spcBef>
              <a:spcAft>
                <a:spcPts val="0"/>
              </a:spcAft>
              <a:buClr>
                <a:schemeClr val="dk1"/>
              </a:buClr>
              <a:buSzPts val="2400"/>
              <a:buChar char="•"/>
            </a:pPr>
            <a:r>
              <a:rPr lang="en-US"/>
              <a:t>DIFFERENCE</a:t>
            </a:r>
            <a:endParaRPr/>
          </a:p>
          <a:p>
            <a:pPr indent="-228600" lvl="1" marL="685800" rtl="0" algn="just">
              <a:lnSpc>
                <a:spcPct val="90000"/>
              </a:lnSpc>
              <a:spcBef>
                <a:spcPts val="500"/>
              </a:spcBef>
              <a:spcAft>
                <a:spcPts val="0"/>
              </a:spcAft>
              <a:buClr>
                <a:schemeClr val="dk1"/>
              </a:buClr>
              <a:buSzPts val="2400"/>
              <a:buChar char="•"/>
            </a:pPr>
            <a:r>
              <a:rPr lang="en-US"/>
              <a:t>CARTESIAN PRODUCT</a:t>
            </a:r>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UNION Operation</a:t>
            </a:r>
            <a:endParaRPr/>
          </a:p>
          <a:p>
            <a:pPr indent="-228600" lvl="0" marL="228600" rtl="0" algn="just">
              <a:lnSpc>
                <a:spcPct val="90000"/>
              </a:lnSpc>
              <a:spcBef>
                <a:spcPts val="1000"/>
              </a:spcBef>
              <a:spcAft>
                <a:spcPts val="0"/>
              </a:spcAft>
              <a:buClr>
                <a:schemeClr val="dk1"/>
              </a:buClr>
              <a:buSzPts val="2800"/>
              <a:buChar char="•"/>
            </a:pPr>
            <a:r>
              <a:rPr lang="en-US"/>
              <a:t>Denoted by </a:t>
            </a:r>
            <a:endParaRPr/>
          </a:p>
          <a:p>
            <a:pPr indent="-228600" lvl="0" marL="228600" rtl="0" algn="just">
              <a:lnSpc>
                <a:spcPct val="90000"/>
              </a:lnSpc>
              <a:spcBef>
                <a:spcPts val="1000"/>
              </a:spcBef>
              <a:spcAft>
                <a:spcPts val="0"/>
              </a:spcAft>
              <a:buClr>
                <a:schemeClr val="dk1"/>
              </a:buClr>
              <a:buSzPts val="2800"/>
              <a:buChar char="•"/>
            </a:pPr>
            <a:r>
              <a:rPr lang="en-US"/>
              <a:t>Results in a relation that includes all tuples that are either in R or in S or in both R and S</a:t>
            </a:r>
            <a:endParaRPr/>
          </a:p>
          <a:p>
            <a:pPr indent="-228600" lvl="0" marL="228600" rtl="0" algn="just">
              <a:lnSpc>
                <a:spcPct val="90000"/>
              </a:lnSpc>
              <a:spcBef>
                <a:spcPts val="1000"/>
              </a:spcBef>
              <a:spcAft>
                <a:spcPts val="0"/>
              </a:spcAft>
              <a:buClr>
                <a:schemeClr val="dk1"/>
              </a:buClr>
              <a:buSzPts val="2800"/>
              <a:buChar char="•"/>
            </a:pPr>
            <a:r>
              <a:rPr lang="en-US"/>
              <a:t>Duplicated tuples are eliminated</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434" name="Google Shape;434;p54"/>
          <p:cNvPicPr preferRelativeResize="0"/>
          <p:nvPr/>
        </p:nvPicPr>
        <p:blipFill rotWithShape="1">
          <a:blip r:embed="rId3">
            <a:alphaModFix/>
          </a:blip>
          <a:srcRect b="0" l="0" r="0" t="0"/>
          <a:stretch/>
        </p:blipFill>
        <p:spPr>
          <a:xfrm>
            <a:off x="2978546" y="4772006"/>
            <a:ext cx="781159" cy="28579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440" name="Google Shape;440;p55"/>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Relational operation from set theory</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UNION Operation</a:t>
            </a:r>
            <a:endParaRPr/>
          </a:p>
          <a:p>
            <a:pPr indent="-228600" lvl="0" marL="228600" rtl="0" algn="just">
              <a:lnSpc>
                <a:spcPct val="90000"/>
              </a:lnSpc>
              <a:spcBef>
                <a:spcPts val="1000"/>
              </a:spcBef>
              <a:spcAft>
                <a:spcPts val="0"/>
              </a:spcAft>
              <a:buClr>
                <a:schemeClr val="dk1"/>
              </a:buClr>
              <a:buSzPts val="2800"/>
              <a:buChar char="•"/>
            </a:pPr>
            <a:r>
              <a:rPr lang="en-US"/>
              <a:t>For example, to retrieve the social security numbers of all employees who either work in department 5 or directly supervise an employee who works in department 5</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441" name="Google Shape;441;p55"/>
          <p:cNvPicPr preferRelativeResize="0"/>
          <p:nvPr/>
        </p:nvPicPr>
        <p:blipFill rotWithShape="1">
          <a:blip r:embed="rId3">
            <a:alphaModFix/>
          </a:blip>
          <a:srcRect b="0" l="0" r="0" t="0"/>
          <a:stretch/>
        </p:blipFill>
        <p:spPr>
          <a:xfrm>
            <a:off x="990588" y="4082028"/>
            <a:ext cx="9916909" cy="229584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447" name="Google Shape;447;p56"/>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Relational operation from set theory</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UNION Operation</a:t>
            </a:r>
            <a:endParaRPr/>
          </a:p>
          <a:p>
            <a:pPr indent="-228600" lvl="0" marL="228600" rtl="0" algn="just">
              <a:lnSpc>
                <a:spcPct val="90000"/>
              </a:lnSpc>
              <a:spcBef>
                <a:spcPts val="1000"/>
              </a:spcBef>
              <a:spcAft>
                <a:spcPts val="0"/>
              </a:spcAft>
              <a:buClr>
                <a:schemeClr val="dk1"/>
              </a:buClr>
              <a:buSzPts val="2800"/>
              <a:buChar char="•"/>
            </a:pPr>
            <a:r>
              <a:rPr b="1" lang="en-US"/>
              <a:t>Type compatibility </a:t>
            </a:r>
            <a:r>
              <a:rPr lang="en-US"/>
              <a:t>– </a:t>
            </a:r>
            <a:endParaRPr/>
          </a:p>
          <a:p>
            <a:pPr indent="-228600" lvl="0" marL="228600" rtl="0" algn="just">
              <a:lnSpc>
                <a:spcPct val="90000"/>
              </a:lnSpc>
              <a:spcBef>
                <a:spcPts val="1000"/>
              </a:spcBef>
              <a:spcAft>
                <a:spcPts val="0"/>
              </a:spcAft>
              <a:buClr>
                <a:schemeClr val="dk1"/>
              </a:buClr>
              <a:buSzPts val="2800"/>
              <a:buChar char="•"/>
            </a:pPr>
            <a:r>
              <a:rPr lang="en-US"/>
              <a:t>operand relations R</a:t>
            </a:r>
            <a:r>
              <a:rPr baseline="-25000" lang="en-US"/>
              <a:t>1</a:t>
            </a:r>
            <a:r>
              <a:rPr lang="en-US"/>
              <a:t>(A</a:t>
            </a:r>
            <a:r>
              <a:rPr baseline="-25000" lang="en-US"/>
              <a:t>1</a:t>
            </a:r>
            <a:r>
              <a:rPr lang="en-US"/>
              <a:t>, A</a:t>
            </a:r>
            <a:r>
              <a:rPr baseline="-25000" lang="en-US"/>
              <a:t>2</a:t>
            </a:r>
            <a:r>
              <a:rPr lang="en-US"/>
              <a:t>, …. , A</a:t>
            </a:r>
            <a:r>
              <a:rPr baseline="-25000" lang="en-US"/>
              <a:t>n</a:t>
            </a:r>
            <a:r>
              <a:rPr lang="en-US"/>
              <a:t>) and R</a:t>
            </a:r>
            <a:r>
              <a:rPr baseline="-25000" lang="en-US"/>
              <a:t>2</a:t>
            </a:r>
            <a:r>
              <a:rPr lang="en-US"/>
              <a:t>(B</a:t>
            </a:r>
            <a:r>
              <a:rPr baseline="-25000" lang="en-US"/>
              <a:t>1</a:t>
            </a:r>
            <a:r>
              <a:rPr lang="en-US"/>
              <a:t>, B</a:t>
            </a:r>
            <a:r>
              <a:rPr baseline="-25000" lang="en-US"/>
              <a:t>2</a:t>
            </a:r>
            <a:r>
              <a:rPr lang="en-US"/>
              <a:t>,…, B</a:t>
            </a:r>
            <a:r>
              <a:rPr baseline="-25000" lang="en-US"/>
              <a:t>n</a:t>
            </a:r>
            <a:r>
              <a:rPr lang="en-US"/>
              <a:t>) must have the same number of attributes</a:t>
            </a:r>
            <a:endParaRPr/>
          </a:p>
          <a:p>
            <a:pPr indent="-228600" lvl="0" marL="228600" rtl="0" algn="just">
              <a:lnSpc>
                <a:spcPct val="90000"/>
              </a:lnSpc>
              <a:spcBef>
                <a:spcPts val="1000"/>
              </a:spcBef>
              <a:spcAft>
                <a:spcPts val="0"/>
              </a:spcAft>
              <a:buClr>
                <a:schemeClr val="dk1"/>
              </a:buClr>
              <a:buSzPts val="2800"/>
              <a:buChar char="•"/>
            </a:pPr>
            <a:r>
              <a:rPr lang="en-US"/>
              <a:t>The domains of corresponding attributes must be compatible; that is </a:t>
            </a:r>
            <a:r>
              <a:rPr b="1" lang="en-US"/>
              <a:t>dom(A</a:t>
            </a:r>
            <a:r>
              <a:rPr b="1" baseline="-25000" lang="en-US"/>
              <a:t>i</a:t>
            </a:r>
            <a:r>
              <a:rPr b="1" lang="en-US"/>
              <a:t>) = dom(B</a:t>
            </a:r>
            <a:r>
              <a:rPr b="1" baseline="-25000" lang="en-US"/>
              <a:t>i</a:t>
            </a:r>
            <a:r>
              <a:rPr b="1" lang="en-US"/>
              <a:t>) </a:t>
            </a:r>
            <a:r>
              <a:rPr lang="en-US"/>
              <a:t>for I = 1, 2, …., n</a:t>
            </a:r>
            <a:endParaRPr/>
          </a:p>
          <a:p>
            <a:pPr indent="-228600" lvl="0" marL="228600" rtl="0" algn="just">
              <a:lnSpc>
                <a:spcPct val="90000"/>
              </a:lnSpc>
              <a:spcBef>
                <a:spcPts val="1000"/>
              </a:spcBef>
              <a:spcAft>
                <a:spcPts val="0"/>
              </a:spcAft>
              <a:buClr>
                <a:schemeClr val="dk1"/>
              </a:buClr>
              <a:buSzPts val="2800"/>
              <a:buChar char="•"/>
            </a:pPr>
            <a:r>
              <a:rPr lang="en-US"/>
              <a:t>The resulting relation for            has the same attribute names as the first operand realtion R</a:t>
            </a:r>
            <a:r>
              <a:rPr baseline="-25000" lang="en-US"/>
              <a:t>1</a:t>
            </a:r>
            <a:r>
              <a:rPr lang="en-US"/>
              <a:t> by convention</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448" name="Google Shape;448;p56"/>
          <p:cNvPicPr preferRelativeResize="0"/>
          <p:nvPr/>
        </p:nvPicPr>
        <p:blipFill rotWithShape="1">
          <a:blip r:embed="rId3">
            <a:alphaModFix/>
          </a:blip>
          <a:srcRect b="0" l="0" r="0" t="0"/>
          <a:stretch/>
        </p:blipFill>
        <p:spPr>
          <a:xfrm>
            <a:off x="4782179" y="4981748"/>
            <a:ext cx="733527" cy="39058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454" name="Google Shape;454;p57"/>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Relational operation from set theory</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UNION Operation - Examples</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455" name="Google Shape;455;p57"/>
          <p:cNvPicPr preferRelativeResize="0"/>
          <p:nvPr/>
        </p:nvPicPr>
        <p:blipFill rotWithShape="1">
          <a:blip r:embed="rId3">
            <a:alphaModFix/>
          </a:blip>
          <a:srcRect b="0" l="0" r="0" t="0"/>
          <a:stretch/>
        </p:blipFill>
        <p:spPr>
          <a:xfrm>
            <a:off x="838200" y="2525304"/>
            <a:ext cx="10235045" cy="433269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461" name="Google Shape;461;p58"/>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Relational operation from set theory</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UNION Operation - Examples</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462" name="Google Shape;462;p58"/>
          <p:cNvPicPr preferRelativeResize="0"/>
          <p:nvPr/>
        </p:nvPicPr>
        <p:blipFill rotWithShape="1">
          <a:blip r:embed="rId3">
            <a:alphaModFix/>
          </a:blip>
          <a:srcRect b="0" l="0" r="0" t="0"/>
          <a:stretch/>
        </p:blipFill>
        <p:spPr>
          <a:xfrm>
            <a:off x="838201" y="2484260"/>
            <a:ext cx="11026332" cy="437373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468" name="Google Shape;468;p59"/>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Relational operation from set theory</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INTERSECTION Operation</a:t>
            </a:r>
            <a:endParaRPr/>
          </a:p>
          <a:p>
            <a:pPr indent="-228600" lvl="0" marL="228600" rtl="0" algn="just">
              <a:lnSpc>
                <a:spcPct val="90000"/>
              </a:lnSpc>
              <a:spcBef>
                <a:spcPts val="1000"/>
              </a:spcBef>
              <a:spcAft>
                <a:spcPts val="0"/>
              </a:spcAft>
              <a:buClr>
                <a:schemeClr val="dk1"/>
              </a:buClr>
              <a:buSzPts val="2800"/>
              <a:buChar char="•"/>
            </a:pPr>
            <a:r>
              <a:rPr lang="en-US"/>
              <a:t>Denoted by            </a:t>
            </a:r>
            <a:endParaRPr/>
          </a:p>
          <a:p>
            <a:pPr indent="-228600" lvl="0" marL="228600" rtl="0" algn="just">
              <a:lnSpc>
                <a:spcPct val="90000"/>
              </a:lnSpc>
              <a:spcBef>
                <a:spcPts val="1000"/>
              </a:spcBef>
              <a:spcAft>
                <a:spcPts val="0"/>
              </a:spcAft>
              <a:buClr>
                <a:schemeClr val="dk1"/>
              </a:buClr>
              <a:buSzPts val="2800"/>
              <a:buChar char="•"/>
            </a:pPr>
            <a:r>
              <a:rPr lang="en-US"/>
              <a:t>Result is a relation that includes all tuples that are in both R and S</a:t>
            </a:r>
            <a:endParaRPr/>
          </a:p>
          <a:p>
            <a:pPr indent="-228600" lvl="0" marL="228600" rtl="0" algn="just">
              <a:lnSpc>
                <a:spcPct val="90000"/>
              </a:lnSpc>
              <a:spcBef>
                <a:spcPts val="1000"/>
              </a:spcBef>
              <a:spcAft>
                <a:spcPts val="0"/>
              </a:spcAft>
              <a:buClr>
                <a:schemeClr val="dk1"/>
              </a:buClr>
              <a:buSzPts val="2800"/>
              <a:buChar char="•"/>
            </a:pPr>
            <a:r>
              <a:rPr lang="en-US"/>
              <a:t>Two operands must be “type compatible”</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469" name="Google Shape;469;p59"/>
          <p:cNvPicPr preferRelativeResize="0"/>
          <p:nvPr/>
        </p:nvPicPr>
        <p:blipFill rotWithShape="1">
          <a:blip r:embed="rId3">
            <a:alphaModFix/>
          </a:blip>
          <a:srcRect b="0" l="0" r="0" t="0"/>
          <a:stretch/>
        </p:blipFill>
        <p:spPr>
          <a:xfrm>
            <a:off x="2926153" y="2651325"/>
            <a:ext cx="885949" cy="352474"/>
          </a:xfrm>
          <a:prstGeom prst="rect">
            <a:avLst/>
          </a:prstGeom>
          <a:noFill/>
          <a:ln>
            <a:noFill/>
          </a:ln>
        </p:spPr>
      </p:pic>
      <p:pic>
        <p:nvPicPr>
          <p:cNvPr id="470" name="Google Shape;470;p59"/>
          <p:cNvPicPr preferRelativeResize="0"/>
          <p:nvPr/>
        </p:nvPicPr>
        <p:blipFill rotWithShape="1">
          <a:blip r:embed="rId4">
            <a:alphaModFix/>
          </a:blip>
          <a:srcRect b="0" l="0" r="0" t="0"/>
          <a:stretch/>
        </p:blipFill>
        <p:spPr>
          <a:xfrm>
            <a:off x="1338943" y="4024400"/>
            <a:ext cx="6672375" cy="26376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115" name="Google Shape;115;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Relation Data Model</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p:txBody>
      </p:sp>
      <p:pic>
        <p:nvPicPr>
          <p:cNvPr id="116" name="Google Shape;116;p6"/>
          <p:cNvPicPr preferRelativeResize="0"/>
          <p:nvPr/>
        </p:nvPicPr>
        <p:blipFill rotWithShape="1">
          <a:blip r:embed="rId3">
            <a:alphaModFix/>
          </a:blip>
          <a:srcRect b="0" l="0" r="0" t="0"/>
          <a:stretch/>
        </p:blipFill>
        <p:spPr>
          <a:xfrm>
            <a:off x="4562474" y="1899262"/>
            <a:ext cx="6238876" cy="495873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476" name="Google Shape;476;p60"/>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Relational operation from set theory</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DIFFERENCE Operation</a:t>
            </a:r>
            <a:endParaRPr/>
          </a:p>
          <a:p>
            <a:pPr indent="-228600" lvl="0" marL="228600" rtl="0" algn="just">
              <a:lnSpc>
                <a:spcPct val="90000"/>
              </a:lnSpc>
              <a:spcBef>
                <a:spcPts val="1000"/>
              </a:spcBef>
              <a:spcAft>
                <a:spcPts val="0"/>
              </a:spcAft>
              <a:buClr>
                <a:schemeClr val="dk1"/>
              </a:buClr>
              <a:buSzPts val="2800"/>
              <a:buChar char="•"/>
            </a:pPr>
            <a:r>
              <a:rPr lang="en-US"/>
              <a:t>Denoted by R – S            </a:t>
            </a:r>
            <a:endParaRPr/>
          </a:p>
          <a:p>
            <a:pPr indent="-228600" lvl="0" marL="228600" rtl="0" algn="just">
              <a:lnSpc>
                <a:spcPct val="90000"/>
              </a:lnSpc>
              <a:spcBef>
                <a:spcPts val="1000"/>
              </a:spcBef>
              <a:spcAft>
                <a:spcPts val="0"/>
              </a:spcAft>
              <a:buClr>
                <a:schemeClr val="dk1"/>
              </a:buClr>
              <a:buSzPts val="2800"/>
              <a:buChar char="•"/>
            </a:pPr>
            <a:r>
              <a:rPr lang="en-US"/>
              <a:t>Result is a relation that includes all tuples that are in both R but not in  S</a:t>
            </a:r>
            <a:endParaRPr/>
          </a:p>
          <a:p>
            <a:pPr indent="-228600" lvl="0" marL="228600" rtl="0" algn="just">
              <a:lnSpc>
                <a:spcPct val="90000"/>
              </a:lnSpc>
              <a:spcBef>
                <a:spcPts val="1000"/>
              </a:spcBef>
              <a:spcAft>
                <a:spcPts val="0"/>
              </a:spcAft>
              <a:buClr>
                <a:schemeClr val="dk1"/>
              </a:buClr>
              <a:buSzPts val="2800"/>
              <a:buChar char="•"/>
            </a:pPr>
            <a:r>
              <a:rPr lang="en-US"/>
              <a:t>Two operands must be “type compatible”</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477" name="Google Shape;477;p60"/>
          <p:cNvPicPr preferRelativeResize="0"/>
          <p:nvPr/>
        </p:nvPicPr>
        <p:blipFill rotWithShape="1">
          <a:blip r:embed="rId3">
            <a:alphaModFix/>
          </a:blip>
          <a:srcRect b="0" l="0" r="0" t="0"/>
          <a:stretch/>
        </p:blipFill>
        <p:spPr>
          <a:xfrm>
            <a:off x="1747158" y="4408714"/>
            <a:ext cx="8033656" cy="22619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483" name="Google Shape;483;p61"/>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Relational operation from set theory</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Both union and intersection are commutative</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lang="en-US"/>
              <a:t>Both union and intersection can be treated as n- ary operations applicable to any number of relations as both are associative operations</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lang="en-US"/>
              <a:t>Difference operation is not commutative</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484" name="Google Shape;484;p61"/>
          <p:cNvPicPr preferRelativeResize="0"/>
          <p:nvPr/>
        </p:nvPicPr>
        <p:blipFill rotWithShape="1">
          <a:blip r:embed="rId3">
            <a:alphaModFix/>
          </a:blip>
          <a:srcRect b="0" l="0" r="0" t="0"/>
          <a:stretch/>
        </p:blipFill>
        <p:spPr>
          <a:xfrm>
            <a:off x="2993301" y="2502298"/>
            <a:ext cx="3886742" cy="390580"/>
          </a:xfrm>
          <a:prstGeom prst="rect">
            <a:avLst/>
          </a:prstGeom>
          <a:noFill/>
          <a:ln>
            <a:noFill/>
          </a:ln>
        </p:spPr>
      </p:pic>
      <p:pic>
        <p:nvPicPr>
          <p:cNvPr id="485" name="Google Shape;485;p61"/>
          <p:cNvPicPr preferRelativeResize="0"/>
          <p:nvPr/>
        </p:nvPicPr>
        <p:blipFill rotWithShape="1">
          <a:blip r:embed="rId4">
            <a:alphaModFix/>
          </a:blip>
          <a:srcRect b="0" l="0" r="0" t="0"/>
          <a:stretch/>
        </p:blipFill>
        <p:spPr>
          <a:xfrm>
            <a:off x="3119054" y="4365127"/>
            <a:ext cx="5496692" cy="62873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491" name="Google Shape;491;p62"/>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Relational operation from set theory</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CARTESIAN PRODUCT operation</a:t>
            </a:r>
            <a:endParaRPr/>
          </a:p>
          <a:p>
            <a:pPr indent="-228600" lvl="0" marL="228600" rtl="0" algn="just">
              <a:lnSpc>
                <a:spcPct val="90000"/>
              </a:lnSpc>
              <a:spcBef>
                <a:spcPts val="1000"/>
              </a:spcBef>
              <a:spcAft>
                <a:spcPts val="0"/>
              </a:spcAft>
              <a:buClr>
                <a:schemeClr val="dk1"/>
              </a:buClr>
              <a:buSzPts val="2800"/>
              <a:buChar char="•"/>
            </a:pPr>
            <a:r>
              <a:rPr lang="en-US"/>
              <a:t>Used to combine tuples from two relations in a combinatorial fashion</a:t>
            </a:r>
            <a:endParaRPr/>
          </a:p>
          <a:p>
            <a:pPr indent="-228600" lvl="0" marL="228600" rtl="0" algn="just">
              <a:lnSpc>
                <a:spcPct val="90000"/>
              </a:lnSpc>
              <a:spcBef>
                <a:spcPts val="1000"/>
              </a:spcBef>
              <a:spcAft>
                <a:spcPts val="0"/>
              </a:spcAft>
              <a:buClr>
                <a:schemeClr val="dk1"/>
              </a:buClr>
              <a:buSzPts val="2800"/>
              <a:buChar char="•"/>
            </a:pPr>
            <a:r>
              <a:rPr lang="en-US"/>
              <a:t>R(A</a:t>
            </a:r>
            <a:r>
              <a:rPr baseline="-25000" lang="en-US"/>
              <a:t>1</a:t>
            </a:r>
            <a:r>
              <a:rPr lang="en-US"/>
              <a:t>, A</a:t>
            </a:r>
            <a:r>
              <a:rPr baseline="-25000" lang="en-US"/>
              <a:t>2</a:t>
            </a:r>
            <a:r>
              <a:rPr lang="en-US"/>
              <a:t>, …., A</a:t>
            </a:r>
            <a:r>
              <a:rPr baseline="-25000" lang="en-US"/>
              <a:t>n</a:t>
            </a:r>
            <a:r>
              <a:rPr lang="en-US"/>
              <a:t>) X S(B</a:t>
            </a:r>
            <a:r>
              <a:rPr baseline="-25000" lang="en-US"/>
              <a:t>1</a:t>
            </a:r>
            <a:r>
              <a:rPr lang="en-US"/>
              <a:t>, B</a:t>
            </a:r>
            <a:r>
              <a:rPr baseline="-25000" lang="en-US"/>
              <a:t>2</a:t>
            </a:r>
            <a:r>
              <a:rPr lang="en-US"/>
              <a:t>, …., B</a:t>
            </a:r>
            <a:r>
              <a:rPr baseline="-25000" lang="en-US"/>
              <a:t>m</a:t>
            </a:r>
            <a:r>
              <a:rPr lang="en-US"/>
              <a:t>) is a relation Q with degree n+m attributes </a:t>
            </a:r>
            <a:endParaRPr/>
          </a:p>
          <a:p>
            <a:pPr indent="-228600" lvl="0" marL="228600" rtl="0" algn="just">
              <a:lnSpc>
                <a:spcPct val="90000"/>
              </a:lnSpc>
              <a:spcBef>
                <a:spcPts val="1000"/>
              </a:spcBef>
              <a:spcAft>
                <a:spcPts val="0"/>
              </a:spcAft>
              <a:buClr>
                <a:schemeClr val="dk1"/>
              </a:buClr>
              <a:buSzPts val="2800"/>
              <a:buChar char="•"/>
            </a:pPr>
            <a:r>
              <a:rPr lang="en-US"/>
              <a:t>Q(A</a:t>
            </a:r>
            <a:r>
              <a:rPr baseline="-25000" lang="en-US"/>
              <a:t>1</a:t>
            </a:r>
            <a:r>
              <a:rPr lang="en-US"/>
              <a:t>, A</a:t>
            </a:r>
            <a:r>
              <a:rPr baseline="-25000" lang="en-US"/>
              <a:t>2</a:t>
            </a:r>
            <a:r>
              <a:rPr lang="en-US"/>
              <a:t>,…, A</a:t>
            </a:r>
            <a:r>
              <a:rPr baseline="-25000" lang="en-US"/>
              <a:t>n</a:t>
            </a:r>
            <a:r>
              <a:rPr lang="en-US"/>
              <a:t>, B</a:t>
            </a:r>
            <a:r>
              <a:rPr baseline="-25000" lang="en-US"/>
              <a:t>1</a:t>
            </a:r>
            <a:r>
              <a:rPr lang="en-US"/>
              <a:t>, B</a:t>
            </a:r>
            <a:r>
              <a:rPr baseline="-25000" lang="en-US"/>
              <a:t>2</a:t>
            </a:r>
            <a:r>
              <a:rPr lang="en-US"/>
              <a:t>, …., B</a:t>
            </a:r>
            <a:r>
              <a:rPr baseline="-25000" lang="en-US"/>
              <a:t>m</a:t>
            </a:r>
            <a:r>
              <a:rPr lang="en-US"/>
              <a:t>) in that order</a:t>
            </a:r>
            <a:endParaRPr/>
          </a:p>
          <a:p>
            <a:pPr indent="-228600" lvl="0" marL="228600" rtl="0" algn="just">
              <a:lnSpc>
                <a:spcPct val="90000"/>
              </a:lnSpc>
              <a:spcBef>
                <a:spcPts val="1000"/>
              </a:spcBef>
              <a:spcAft>
                <a:spcPts val="0"/>
              </a:spcAft>
              <a:buClr>
                <a:schemeClr val="dk1"/>
              </a:buClr>
              <a:buSzPts val="2800"/>
              <a:buChar char="•"/>
            </a:pPr>
            <a:r>
              <a:rPr lang="en-US"/>
              <a:t>Resulting relation Q has one tuple for each combination of tuples – one from R and one from S</a:t>
            </a:r>
            <a:endParaRPr/>
          </a:p>
          <a:p>
            <a:pPr indent="-228600" lvl="0" marL="228600" rtl="0" algn="just">
              <a:lnSpc>
                <a:spcPct val="90000"/>
              </a:lnSpc>
              <a:spcBef>
                <a:spcPts val="1000"/>
              </a:spcBef>
              <a:spcAft>
                <a:spcPts val="0"/>
              </a:spcAft>
              <a:buClr>
                <a:schemeClr val="dk1"/>
              </a:buClr>
              <a:buSzPts val="2800"/>
              <a:buChar char="•"/>
            </a:pPr>
            <a:r>
              <a:rPr lang="en-US"/>
              <a:t>If R has n</a:t>
            </a:r>
            <a:r>
              <a:rPr baseline="-25000" lang="en-US"/>
              <a:t>R</a:t>
            </a:r>
            <a:r>
              <a:rPr lang="en-US"/>
              <a:t> tuples and S has n</a:t>
            </a:r>
            <a:r>
              <a:rPr baseline="-25000" lang="en-US"/>
              <a:t>S</a:t>
            </a:r>
            <a:r>
              <a:rPr lang="en-US"/>
              <a:t> tuples, then R X S will have n</a:t>
            </a:r>
            <a:r>
              <a:rPr baseline="-25000" lang="en-US"/>
              <a:t>R</a:t>
            </a:r>
            <a:r>
              <a:rPr lang="en-US"/>
              <a:t> * n</a:t>
            </a:r>
            <a:r>
              <a:rPr baseline="-25000" lang="en-US"/>
              <a:t>S</a:t>
            </a:r>
            <a:r>
              <a:rPr lang="en-US"/>
              <a:t> tuples</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497" name="Google Shape;497;p63"/>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Relational operation from set theory</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CARTESIAN PRODUCT operation - Example</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498" name="Google Shape;498;p63"/>
          <p:cNvPicPr preferRelativeResize="0"/>
          <p:nvPr/>
        </p:nvPicPr>
        <p:blipFill rotWithShape="1">
          <a:blip r:embed="rId3">
            <a:alphaModFix/>
          </a:blip>
          <a:srcRect b="0" l="0" r="0" t="0"/>
          <a:stretch/>
        </p:blipFill>
        <p:spPr>
          <a:xfrm>
            <a:off x="733425" y="2482326"/>
            <a:ext cx="9778711" cy="437567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504" name="Google Shape;504;p64"/>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Relational operation from set theory</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CARTESIAN PRODUCT operation - Example</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505" name="Google Shape;505;p64"/>
          <p:cNvPicPr preferRelativeResize="0"/>
          <p:nvPr/>
        </p:nvPicPr>
        <p:blipFill rotWithShape="1">
          <a:blip r:embed="rId3">
            <a:alphaModFix/>
          </a:blip>
          <a:srcRect b="0" l="0" r="0" t="0"/>
          <a:stretch/>
        </p:blipFill>
        <p:spPr>
          <a:xfrm>
            <a:off x="838200" y="2483120"/>
            <a:ext cx="9608574" cy="437488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511" name="Google Shape;511;p65"/>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Relational operation from set theory</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CARTESIAN PRODUCT operation - Example</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512" name="Google Shape;512;p65"/>
          <p:cNvPicPr preferRelativeResize="0"/>
          <p:nvPr/>
        </p:nvPicPr>
        <p:blipFill rotWithShape="1">
          <a:blip r:embed="rId3">
            <a:alphaModFix/>
          </a:blip>
          <a:srcRect b="0" l="0" r="0" t="0"/>
          <a:stretch/>
        </p:blipFill>
        <p:spPr>
          <a:xfrm>
            <a:off x="438150" y="2547158"/>
            <a:ext cx="9843083" cy="431084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518" name="Google Shape;518;p66"/>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Relational operation from set theory</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CARTESIAN PRODUCT operation - Example</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519" name="Google Shape;519;p66"/>
          <p:cNvPicPr preferRelativeResize="0"/>
          <p:nvPr/>
        </p:nvPicPr>
        <p:blipFill rotWithShape="1">
          <a:blip r:embed="rId3">
            <a:alphaModFix/>
          </a:blip>
          <a:srcRect b="0" l="0" r="0" t="0"/>
          <a:stretch/>
        </p:blipFill>
        <p:spPr>
          <a:xfrm>
            <a:off x="175398" y="3262136"/>
            <a:ext cx="11669754" cy="252447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525" name="Google Shape;525;p67"/>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Binary Operations</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Binary relational algebraic operations include</a:t>
            </a:r>
            <a:endParaRPr/>
          </a:p>
          <a:p>
            <a:pPr indent="-228600" lvl="1" marL="685800" rtl="0" algn="just">
              <a:lnSpc>
                <a:spcPct val="90000"/>
              </a:lnSpc>
              <a:spcBef>
                <a:spcPts val="500"/>
              </a:spcBef>
              <a:spcAft>
                <a:spcPts val="0"/>
              </a:spcAft>
              <a:buClr>
                <a:schemeClr val="dk1"/>
              </a:buClr>
              <a:buSzPts val="2400"/>
              <a:buChar char="•"/>
            </a:pPr>
            <a:r>
              <a:rPr lang="en-US"/>
              <a:t>JOIN</a:t>
            </a:r>
            <a:endParaRPr/>
          </a:p>
          <a:p>
            <a:pPr indent="-228600" lvl="1" marL="685800" rtl="0" algn="just">
              <a:lnSpc>
                <a:spcPct val="90000"/>
              </a:lnSpc>
              <a:spcBef>
                <a:spcPts val="500"/>
              </a:spcBef>
              <a:spcAft>
                <a:spcPts val="0"/>
              </a:spcAft>
              <a:buClr>
                <a:schemeClr val="dk1"/>
              </a:buClr>
              <a:buSzPts val="2400"/>
              <a:buChar char="•"/>
            </a:pPr>
            <a:r>
              <a:rPr lang="en-US"/>
              <a:t>EQUIJOIN</a:t>
            </a:r>
            <a:endParaRPr/>
          </a:p>
          <a:p>
            <a:pPr indent="-228600" lvl="1" marL="685800" rtl="0" algn="just">
              <a:lnSpc>
                <a:spcPct val="90000"/>
              </a:lnSpc>
              <a:spcBef>
                <a:spcPts val="500"/>
              </a:spcBef>
              <a:spcAft>
                <a:spcPts val="0"/>
              </a:spcAft>
              <a:buClr>
                <a:schemeClr val="dk1"/>
              </a:buClr>
              <a:buSzPts val="2400"/>
              <a:buChar char="•"/>
            </a:pPr>
            <a:r>
              <a:rPr lang="en-US"/>
              <a:t>NATURAL JOIN</a:t>
            </a:r>
            <a:endParaRPr/>
          </a:p>
          <a:p>
            <a:pPr indent="-228600" lvl="1" marL="685800" rtl="0" algn="just">
              <a:lnSpc>
                <a:spcPct val="90000"/>
              </a:lnSpc>
              <a:spcBef>
                <a:spcPts val="500"/>
              </a:spcBef>
              <a:spcAft>
                <a:spcPts val="0"/>
              </a:spcAft>
              <a:buClr>
                <a:schemeClr val="dk1"/>
              </a:buClr>
              <a:buSzPts val="2400"/>
              <a:buChar char="•"/>
            </a:pPr>
            <a:r>
              <a:rPr lang="en-US"/>
              <a:t>DIVISION</a:t>
            </a:r>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JOIN Operations</a:t>
            </a:r>
            <a:endParaRPr/>
          </a:p>
          <a:p>
            <a:pPr indent="-228600" lvl="0" marL="228600" rtl="0" algn="just">
              <a:lnSpc>
                <a:spcPct val="90000"/>
              </a:lnSpc>
              <a:spcBef>
                <a:spcPts val="1000"/>
              </a:spcBef>
              <a:spcAft>
                <a:spcPts val="0"/>
              </a:spcAft>
              <a:buClr>
                <a:schemeClr val="dk1"/>
              </a:buClr>
              <a:buSzPts val="2800"/>
              <a:buChar char="•"/>
            </a:pPr>
            <a:r>
              <a:rPr lang="en-US"/>
              <a:t>Sequence of cartesian product followed by select operation is called JOIN</a:t>
            </a:r>
            <a:endParaRPr/>
          </a:p>
          <a:p>
            <a:pPr indent="-228600" lvl="0" marL="228600" rtl="0" algn="just">
              <a:lnSpc>
                <a:spcPct val="90000"/>
              </a:lnSpc>
              <a:spcBef>
                <a:spcPts val="1000"/>
              </a:spcBef>
              <a:spcAft>
                <a:spcPts val="0"/>
              </a:spcAft>
              <a:buClr>
                <a:schemeClr val="dk1"/>
              </a:buClr>
              <a:buSzPts val="2800"/>
              <a:buChar char="•"/>
            </a:pPr>
            <a:r>
              <a:rPr lang="en-US"/>
              <a:t>Denoted by </a:t>
            </a:r>
            <a:endParaRPr/>
          </a:p>
          <a:p>
            <a:pPr indent="-228600" lvl="0" marL="228600" rtl="0" algn="just">
              <a:lnSpc>
                <a:spcPct val="90000"/>
              </a:lnSpc>
              <a:spcBef>
                <a:spcPts val="1000"/>
              </a:spcBef>
              <a:spcAft>
                <a:spcPts val="0"/>
              </a:spcAft>
              <a:buClr>
                <a:schemeClr val="dk1"/>
              </a:buClr>
              <a:buSzPts val="2800"/>
              <a:buChar char="•"/>
            </a:pPr>
            <a:r>
              <a:rPr lang="en-US"/>
              <a:t>Allows us to process relationships among relations</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526" name="Google Shape;526;p67"/>
          <p:cNvPicPr preferRelativeResize="0"/>
          <p:nvPr/>
        </p:nvPicPr>
        <p:blipFill rotWithShape="1">
          <a:blip r:embed="rId3">
            <a:alphaModFix/>
          </a:blip>
          <a:srcRect b="0" l="0" r="0" t="0"/>
          <a:stretch/>
        </p:blipFill>
        <p:spPr>
          <a:xfrm>
            <a:off x="2883318" y="5653063"/>
            <a:ext cx="514422" cy="35247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532" name="Google Shape;532;p68"/>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Binary Operations</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JOIN Operations</a:t>
            </a:r>
            <a:endParaRPr/>
          </a:p>
          <a:p>
            <a:pPr indent="-228600" lvl="0" marL="228600" rtl="0" algn="just">
              <a:lnSpc>
                <a:spcPct val="90000"/>
              </a:lnSpc>
              <a:spcBef>
                <a:spcPts val="1000"/>
              </a:spcBef>
              <a:spcAft>
                <a:spcPts val="0"/>
              </a:spcAft>
              <a:buClr>
                <a:schemeClr val="dk1"/>
              </a:buClr>
              <a:buSzPts val="2800"/>
              <a:buChar char="•"/>
            </a:pPr>
            <a:r>
              <a:rPr lang="en-US"/>
              <a:t>General form of a join operation on two relations R(A</a:t>
            </a:r>
            <a:r>
              <a:rPr baseline="-25000" lang="en-US"/>
              <a:t>1</a:t>
            </a:r>
            <a:r>
              <a:rPr lang="en-US"/>
              <a:t>, A</a:t>
            </a:r>
            <a:r>
              <a:rPr baseline="-25000" lang="en-US"/>
              <a:t>2</a:t>
            </a:r>
            <a:r>
              <a:rPr lang="en-US"/>
              <a:t>,…, A</a:t>
            </a:r>
            <a:r>
              <a:rPr baseline="-25000" lang="en-US"/>
              <a:t>n</a:t>
            </a:r>
            <a:r>
              <a:rPr lang="en-US"/>
              <a:t>) and S(B</a:t>
            </a:r>
            <a:r>
              <a:rPr baseline="-25000" lang="en-US"/>
              <a:t>1</a:t>
            </a:r>
            <a:r>
              <a:rPr lang="en-US"/>
              <a:t>, B</a:t>
            </a:r>
            <a:r>
              <a:rPr baseline="-25000" lang="en-US"/>
              <a:t>2</a:t>
            </a:r>
            <a:r>
              <a:rPr lang="en-US"/>
              <a:t>, …, B</a:t>
            </a:r>
            <a:r>
              <a:rPr baseline="-25000" lang="en-US"/>
              <a:t>m</a:t>
            </a:r>
            <a:r>
              <a:rPr lang="en-US"/>
              <a:t>) is </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lang="en-US"/>
              <a:t>Where R and S can be any relations that result from general relational algebra expressions</a:t>
            </a:r>
            <a:endParaRPr/>
          </a:p>
          <a:p>
            <a:pPr indent="-228600" lvl="0" marL="228600" rtl="0" algn="just">
              <a:lnSpc>
                <a:spcPct val="90000"/>
              </a:lnSpc>
              <a:spcBef>
                <a:spcPts val="1000"/>
              </a:spcBef>
              <a:spcAft>
                <a:spcPts val="0"/>
              </a:spcAft>
              <a:buClr>
                <a:schemeClr val="dk1"/>
              </a:buClr>
              <a:buSzPts val="2800"/>
              <a:buChar char="•"/>
            </a:pPr>
            <a:r>
              <a:rPr lang="en-US"/>
              <a:t>Example: Retrieve the name of the manager of each department</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533" name="Google Shape;533;p68"/>
          <p:cNvPicPr preferRelativeResize="0"/>
          <p:nvPr/>
        </p:nvPicPr>
        <p:blipFill rotWithShape="1">
          <a:blip r:embed="rId3">
            <a:alphaModFix/>
          </a:blip>
          <a:srcRect b="0" l="0" r="0" t="0"/>
          <a:stretch/>
        </p:blipFill>
        <p:spPr>
          <a:xfrm>
            <a:off x="1406737" y="3429000"/>
            <a:ext cx="3467372" cy="58066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539" name="Google Shape;539;p69"/>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Binary Operations</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JOIN Operations</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540" name="Google Shape;540;p69"/>
          <p:cNvPicPr preferRelativeResize="0"/>
          <p:nvPr/>
        </p:nvPicPr>
        <p:blipFill rotWithShape="1">
          <a:blip r:embed="rId3">
            <a:alphaModFix/>
          </a:blip>
          <a:srcRect b="0" l="0" r="0" t="0"/>
          <a:stretch/>
        </p:blipFill>
        <p:spPr>
          <a:xfrm>
            <a:off x="669471" y="2892878"/>
            <a:ext cx="10368643" cy="35549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122" name="Google Shape;122;p7"/>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rgbClr val="FF0000"/>
              </a:buClr>
              <a:buSzPct val="100000"/>
              <a:buNone/>
            </a:pPr>
            <a:r>
              <a:rPr b="1" lang="en-US">
                <a:solidFill>
                  <a:srgbClr val="FF0000"/>
                </a:solidFill>
              </a:rPr>
              <a:t>Relation – Informal Definition</a:t>
            </a:r>
            <a:endParaRPr/>
          </a:p>
          <a:p>
            <a:pPr indent="-228600" lvl="0" marL="228600" rtl="0" algn="just">
              <a:lnSpc>
                <a:spcPct val="90000"/>
              </a:lnSpc>
              <a:spcBef>
                <a:spcPts val="1000"/>
              </a:spcBef>
              <a:spcAft>
                <a:spcPts val="0"/>
              </a:spcAft>
              <a:buClr>
                <a:schemeClr val="dk1"/>
              </a:buClr>
              <a:buSzPct val="100000"/>
              <a:buChar char="•"/>
            </a:pPr>
            <a:r>
              <a:rPr lang="en-US"/>
              <a:t>Relation is defined as a table of values</a:t>
            </a:r>
            <a:endParaRPr/>
          </a:p>
          <a:p>
            <a:pPr indent="-228600" lvl="0" marL="228600" rtl="0" algn="just">
              <a:lnSpc>
                <a:spcPct val="90000"/>
              </a:lnSpc>
              <a:spcBef>
                <a:spcPts val="1000"/>
              </a:spcBef>
              <a:spcAft>
                <a:spcPts val="0"/>
              </a:spcAft>
              <a:buClr>
                <a:schemeClr val="dk1"/>
              </a:buClr>
              <a:buSzPct val="100000"/>
              <a:buChar char="•"/>
            </a:pPr>
            <a:r>
              <a:rPr lang="en-US"/>
              <a:t>Relation is a set of rows</a:t>
            </a:r>
            <a:endParaRPr/>
          </a:p>
          <a:p>
            <a:pPr indent="-228600" lvl="0" marL="228600" rtl="0" algn="just">
              <a:lnSpc>
                <a:spcPct val="90000"/>
              </a:lnSpc>
              <a:spcBef>
                <a:spcPts val="1000"/>
              </a:spcBef>
              <a:spcAft>
                <a:spcPts val="0"/>
              </a:spcAft>
              <a:buClr>
                <a:schemeClr val="dk1"/>
              </a:buClr>
              <a:buSzPct val="100000"/>
              <a:buChar char="•"/>
            </a:pPr>
            <a:r>
              <a:rPr lang="en-US"/>
              <a:t>Relation is a set of columns</a:t>
            </a:r>
            <a:endParaRPr/>
          </a:p>
          <a:p>
            <a:pPr indent="-228600" lvl="0" marL="228600" rtl="0" algn="just">
              <a:lnSpc>
                <a:spcPct val="90000"/>
              </a:lnSpc>
              <a:spcBef>
                <a:spcPts val="1000"/>
              </a:spcBef>
              <a:spcAft>
                <a:spcPts val="0"/>
              </a:spcAft>
              <a:buClr>
                <a:schemeClr val="dk1"/>
              </a:buClr>
              <a:buSzPct val="100000"/>
              <a:buChar char="•"/>
            </a:pPr>
            <a:r>
              <a:rPr lang="en-US"/>
              <a:t>Relation is a set of rows in which each row represents an entity or relationship</a:t>
            </a:r>
            <a:endParaRPr/>
          </a:p>
          <a:p>
            <a:pPr indent="-228600" lvl="0" marL="228600" rtl="0" algn="just">
              <a:lnSpc>
                <a:spcPct val="90000"/>
              </a:lnSpc>
              <a:spcBef>
                <a:spcPts val="1000"/>
              </a:spcBef>
              <a:spcAft>
                <a:spcPts val="0"/>
              </a:spcAft>
              <a:buClr>
                <a:schemeClr val="dk1"/>
              </a:buClr>
              <a:buSzPct val="100000"/>
              <a:buChar char="•"/>
            </a:pPr>
            <a:r>
              <a:rPr lang="en-US"/>
              <a:t>Relation is a set of rows in which each row has a value of an item or set of items that uniquely identifies that row in the table</a:t>
            </a:r>
            <a:endParaRPr/>
          </a:p>
          <a:p>
            <a:pPr indent="-228600" lvl="0" marL="228600" rtl="0" algn="just">
              <a:lnSpc>
                <a:spcPct val="90000"/>
              </a:lnSpc>
              <a:spcBef>
                <a:spcPts val="1000"/>
              </a:spcBef>
              <a:spcAft>
                <a:spcPts val="0"/>
              </a:spcAft>
              <a:buClr>
                <a:schemeClr val="dk1"/>
              </a:buClr>
              <a:buSzPct val="100000"/>
              <a:buChar char="•"/>
            </a:pPr>
            <a:r>
              <a:rPr lang="en-US"/>
              <a:t>Sometimes row ids or sequential numbers are assigned to identify the rows in the table</a:t>
            </a:r>
            <a:endParaRPr/>
          </a:p>
          <a:p>
            <a:pPr indent="-228600" lvl="0" marL="228600" rtl="0" algn="just">
              <a:lnSpc>
                <a:spcPct val="90000"/>
              </a:lnSpc>
              <a:spcBef>
                <a:spcPts val="1000"/>
              </a:spcBef>
              <a:spcAft>
                <a:spcPts val="0"/>
              </a:spcAft>
              <a:buClr>
                <a:schemeClr val="dk1"/>
              </a:buClr>
              <a:buSzPct val="100000"/>
              <a:buChar char="•"/>
            </a:pPr>
            <a:r>
              <a:rPr lang="en-US"/>
              <a:t>Each column typically is called by its column name or column header or attribute name</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546" name="Google Shape;546;p70"/>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Binary Operations</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JOIN Operations - Example</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547" name="Google Shape;547;p70"/>
          <p:cNvPicPr preferRelativeResize="0"/>
          <p:nvPr/>
        </p:nvPicPr>
        <p:blipFill rotWithShape="1">
          <a:blip r:embed="rId3">
            <a:alphaModFix/>
          </a:blip>
          <a:srcRect b="0" l="0" r="0" t="0"/>
          <a:stretch/>
        </p:blipFill>
        <p:spPr>
          <a:xfrm>
            <a:off x="1045030" y="2740694"/>
            <a:ext cx="7413644" cy="411730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553" name="Google Shape;553;p71"/>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Binary Operations</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JOIN Operations - Example</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554" name="Google Shape;554;p71"/>
          <p:cNvPicPr preferRelativeResize="0"/>
          <p:nvPr/>
        </p:nvPicPr>
        <p:blipFill rotWithShape="1">
          <a:blip r:embed="rId3">
            <a:alphaModFix/>
          </a:blip>
          <a:srcRect b="0" l="0" r="0" t="0"/>
          <a:stretch/>
        </p:blipFill>
        <p:spPr>
          <a:xfrm>
            <a:off x="455383" y="3135085"/>
            <a:ext cx="10740573" cy="241662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560" name="Google Shape;560;p72"/>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Binary Operations</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Difference between JOIN and CARTESIAN PRODUCT</a:t>
            </a:r>
            <a:endParaRPr/>
          </a:p>
          <a:p>
            <a:pPr indent="-228600" lvl="0" marL="228600" rtl="0" algn="just">
              <a:lnSpc>
                <a:spcPct val="90000"/>
              </a:lnSpc>
              <a:spcBef>
                <a:spcPts val="1000"/>
              </a:spcBef>
              <a:spcAft>
                <a:spcPts val="0"/>
              </a:spcAft>
              <a:buClr>
                <a:schemeClr val="dk1"/>
              </a:buClr>
              <a:buSzPts val="2800"/>
              <a:buChar char="•"/>
            </a:pPr>
            <a:r>
              <a:rPr lang="en-US"/>
              <a:t>Results of the JOIN is a relation Q with n + m attributes</a:t>
            </a:r>
            <a:endParaRPr/>
          </a:p>
          <a:p>
            <a:pPr indent="-228600" lvl="0" marL="228600" rtl="0" algn="just">
              <a:lnSpc>
                <a:spcPct val="90000"/>
              </a:lnSpc>
              <a:spcBef>
                <a:spcPts val="1000"/>
              </a:spcBef>
              <a:spcAft>
                <a:spcPts val="0"/>
              </a:spcAft>
              <a:buClr>
                <a:schemeClr val="dk1"/>
              </a:buClr>
              <a:buSzPts val="2800"/>
              <a:buChar char="•"/>
            </a:pPr>
            <a:r>
              <a:rPr lang="en-US"/>
              <a:t>Q has one tuple for each combination of tuples – one from R and one from S whenever the combination satisfies the join condition</a:t>
            </a:r>
            <a:endParaRPr/>
          </a:p>
          <a:p>
            <a:pPr indent="-228600" lvl="0" marL="228600" rtl="0" algn="just">
              <a:lnSpc>
                <a:spcPct val="90000"/>
              </a:lnSpc>
              <a:spcBef>
                <a:spcPts val="1000"/>
              </a:spcBef>
              <a:spcAft>
                <a:spcPts val="0"/>
              </a:spcAft>
              <a:buClr>
                <a:schemeClr val="dk1"/>
              </a:buClr>
              <a:buSzPts val="2800"/>
              <a:buChar char="•"/>
            </a:pPr>
            <a:r>
              <a:rPr lang="en-US"/>
              <a:t>JOIN – only combinations of tuples satisfying the join condition appear in the result</a:t>
            </a:r>
            <a:endParaRPr/>
          </a:p>
          <a:p>
            <a:pPr indent="-228600" lvl="0" marL="228600" rtl="0" algn="just">
              <a:lnSpc>
                <a:spcPct val="90000"/>
              </a:lnSpc>
              <a:spcBef>
                <a:spcPts val="1000"/>
              </a:spcBef>
              <a:spcAft>
                <a:spcPts val="0"/>
              </a:spcAft>
              <a:buClr>
                <a:schemeClr val="dk1"/>
              </a:buClr>
              <a:buSzPts val="2800"/>
              <a:buChar char="•"/>
            </a:pPr>
            <a:r>
              <a:rPr lang="en-US"/>
              <a:t>CASTESIAN PRODUCT – all combinations of tuples are included in the result</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566" name="Google Shape;566;p73"/>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Binary Operations</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JOIN Operation</a:t>
            </a:r>
            <a:endParaRPr/>
          </a:p>
          <a:p>
            <a:pPr indent="-228600" lvl="0" marL="228600" rtl="0" algn="just">
              <a:lnSpc>
                <a:spcPct val="90000"/>
              </a:lnSpc>
              <a:spcBef>
                <a:spcPts val="1000"/>
              </a:spcBef>
              <a:spcAft>
                <a:spcPts val="0"/>
              </a:spcAft>
              <a:buClr>
                <a:schemeClr val="dk1"/>
              </a:buClr>
              <a:buSzPts val="2800"/>
              <a:buChar char="•"/>
            </a:pPr>
            <a:r>
              <a:rPr lang="en-US"/>
              <a:t>General JOIN condition is &lt;condition&gt; AND &lt;condition&gt; AND … AND &lt;condition&gt;</a:t>
            </a:r>
            <a:endParaRPr/>
          </a:p>
          <a:p>
            <a:pPr indent="-228600" lvl="0" marL="228600" rtl="0" algn="just">
              <a:lnSpc>
                <a:spcPct val="90000"/>
              </a:lnSpc>
              <a:spcBef>
                <a:spcPts val="1000"/>
              </a:spcBef>
              <a:spcAft>
                <a:spcPts val="0"/>
              </a:spcAft>
              <a:buClr>
                <a:schemeClr val="dk1"/>
              </a:buClr>
              <a:buSzPts val="2800"/>
              <a:buChar char="•"/>
            </a:pPr>
            <a:r>
              <a:rPr lang="en-US"/>
              <a:t>Where each &lt;condition&gt; is of the form            , Ai is an attribute of R, Bj is an attribute of S, Ai and Bj have the same domain</a:t>
            </a:r>
            <a:endParaRPr/>
          </a:p>
          <a:p>
            <a:pPr indent="-228600" lvl="0" marL="228600" rtl="0" algn="just">
              <a:lnSpc>
                <a:spcPct val="90000"/>
              </a:lnSpc>
              <a:spcBef>
                <a:spcPts val="1000"/>
              </a:spcBef>
              <a:spcAft>
                <a:spcPts val="0"/>
              </a:spcAft>
              <a:buClr>
                <a:schemeClr val="dk1"/>
              </a:buClr>
              <a:buSzPts val="2800"/>
              <a:buChar char="•"/>
            </a:pPr>
            <a:r>
              <a:rPr lang="en-US"/>
              <a:t>The        theta is one of the comparison operators (=, &lt;, &lt;=, &gt;, &gt;=, !=)</a:t>
            </a:r>
            <a:endParaRPr/>
          </a:p>
          <a:p>
            <a:pPr indent="-228600" lvl="0" marL="228600" rtl="0" algn="just">
              <a:lnSpc>
                <a:spcPct val="90000"/>
              </a:lnSpc>
              <a:spcBef>
                <a:spcPts val="1000"/>
              </a:spcBef>
              <a:spcAft>
                <a:spcPts val="0"/>
              </a:spcAft>
              <a:buClr>
                <a:schemeClr val="dk1"/>
              </a:buClr>
              <a:buSzPts val="2800"/>
              <a:buChar char="•"/>
            </a:pPr>
            <a:r>
              <a:rPr lang="en-US"/>
              <a:t>A JOIN operation with such a general join condition is called </a:t>
            </a:r>
            <a:r>
              <a:rPr lang="en-US">
                <a:solidFill>
                  <a:srgbClr val="FF0000"/>
                </a:solidFill>
              </a:rPr>
              <a:t>a THETA JOIN</a:t>
            </a:r>
            <a:endParaRPr/>
          </a:p>
          <a:p>
            <a:pPr indent="-228600" lvl="0" marL="228600" rtl="0" algn="just">
              <a:lnSpc>
                <a:spcPct val="90000"/>
              </a:lnSpc>
              <a:spcBef>
                <a:spcPts val="1000"/>
              </a:spcBef>
              <a:spcAft>
                <a:spcPts val="0"/>
              </a:spcAft>
              <a:buClr>
                <a:schemeClr val="dk1"/>
              </a:buClr>
              <a:buSzPts val="2800"/>
              <a:buChar char="•"/>
            </a:pPr>
            <a:r>
              <a:rPr lang="en-US"/>
              <a:t>Tuples whose join attributes are NULL or for which the join condition is FALSE do not appear in the result</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567" name="Google Shape;567;p73"/>
          <p:cNvPicPr preferRelativeResize="0"/>
          <p:nvPr/>
        </p:nvPicPr>
        <p:blipFill rotWithShape="1">
          <a:blip r:embed="rId3">
            <a:alphaModFix/>
          </a:blip>
          <a:srcRect b="0" l="0" r="0" t="0"/>
          <a:stretch/>
        </p:blipFill>
        <p:spPr>
          <a:xfrm>
            <a:off x="6797410" y="3552124"/>
            <a:ext cx="850365" cy="448375"/>
          </a:xfrm>
          <a:prstGeom prst="rect">
            <a:avLst/>
          </a:prstGeom>
          <a:noFill/>
          <a:ln>
            <a:noFill/>
          </a:ln>
        </p:spPr>
      </p:pic>
      <p:pic>
        <p:nvPicPr>
          <p:cNvPr id="568" name="Google Shape;568;p73"/>
          <p:cNvPicPr preferRelativeResize="0"/>
          <p:nvPr/>
        </p:nvPicPr>
        <p:blipFill rotWithShape="1">
          <a:blip r:embed="rId4">
            <a:alphaModFix/>
          </a:blip>
          <a:srcRect b="0" l="0" r="0" t="0"/>
          <a:stretch/>
        </p:blipFill>
        <p:spPr>
          <a:xfrm>
            <a:off x="1848510" y="4385570"/>
            <a:ext cx="388499" cy="406998"/>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574" name="Google Shape;574;p74"/>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Binary Operations</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EQUIJOIN Operation</a:t>
            </a:r>
            <a:endParaRPr/>
          </a:p>
          <a:p>
            <a:pPr indent="-228600" lvl="0" marL="228600" rtl="0" algn="just">
              <a:lnSpc>
                <a:spcPct val="90000"/>
              </a:lnSpc>
              <a:spcBef>
                <a:spcPts val="1000"/>
              </a:spcBef>
              <a:spcAft>
                <a:spcPts val="0"/>
              </a:spcAft>
              <a:buClr>
                <a:schemeClr val="dk1"/>
              </a:buClr>
              <a:buSzPts val="2800"/>
              <a:buChar char="•"/>
            </a:pPr>
            <a:r>
              <a:rPr lang="en-US"/>
              <a:t>Most common use of EQUIJOIN involves join conditions with equality comparisons only </a:t>
            </a:r>
            <a:endParaRPr/>
          </a:p>
          <a:p>
            <a:pPr indent="-228600" lvl="0" marL="228600" rtl="0" algn="just">
              <a:lnSpc>
                <a:spcPct val="90000"/>
              </a:lnSpc>
              <a:spcBef>
                <a:spcPts val="1000"/>
              </a:spcBef>
              <a:spcAft>
                <a:spcPts val="0"/>
              </a:spcAft>
              <a:buClr>
                <a:schemeClr val="dk1"/>
              </a:buClr>
              <a:buSzPts val="2800"/>
              <a:buChar char="•"/>
            </a:pPr>
            <a:r>
              <a:rPr lang="en-US"/>
              <a:t>EQUIJOIN – only comparison operator used is =</a:t>
            </a:r>
            <a:endParaRPr/>
          </a:p>
          <a:p>
            <a:pPr indent="-228600" lvl="0" marL="228600" rtl="0" algn="just">
              <a:lnSpc>
                <a:spcPct val="90000"/>
              </a:lnSpc>
              <a:spcBef>
                <a:spcPts val="1000"/>
              </a:spcBef>
              <a:spcAft>
                <a:spcPts val="0"/>
              </a:spcAft>
              <a:buClr>
                <a:schemeClr val="dk1"/>
              </a:buClr>
              <a:buSzPts val="2800"/>
              <a:buChar char="•"/>
            </a:pPr>
            <a:r>
              <a:rPr lang="en-US"/>
              <a:t>Result of an EQUIJOIN is that we always have one or more pairs of attributes that have identical values in every tuples</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575" name="Google Shape;575;p74"/>
          <p:cNvPicPr preferRelativeResize="0"/>
          <p:nvPr/>
        </p:nvPicPr>
        <p:blipFill rotWithShape="1">
          <a:blip r:embed="rId3">
            <a:alphaModFix/>
          </a:blip>
          <a:srcRect b="0" l="0" r="0" t="0"/>
          <a:stretch/>
        </p:blipFill>
        <p:spPr>
          <a:xfrm>
            <a:off x="1782149" y="4988939"/>
            <a:ext cx="7496484" cy="118909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581" name="Google Shape;581;p75"/>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Binary Operations</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EQUIJOIN Operation</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582" name="Google Shape;582;p75"/>
          <p:cNvPicPr preferRelativeResize="0"/>
          <p:nvPr/>
        </p:nvPicPr>
        <p:blipFill rotWithShape="1">
          <a:blip r:embed="rId3">
            <a:alphaModFix/>
          </a:blip>
          <a:srcRect b="0" l="0" r="0" t="0"/>
          <a:stretch/>
        </p:blipFill>
        <p:spPr>
          <a:xfrm>
            <a:off x="1492966" y="2672963"/>
            <a:ext cx="7319608" cy="281343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588" name="Google Shape;588;p76"/>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Binary Operations</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NATURAL JOIN Operation</a:t>
            </a:r>
            <a:endParaRPr/>
          </a:p>
          <a:p>
            <a:pPr indent="-228600" lvl="0" marL="228600" rtl="0" algn="just">
              <a:lnSpc>
                <a:spcPct val="90000"/>
              </a:lnSpc>
              <a:spcBef>
                <a:spcPts val="1000"/>
              </a:spcBef>
              <a:spcAft>
                <a:spcPts val="0"/>
              </a:spcAft>
              <a:buClr>
                <a:schemeClr val="dk1"/>
              </a:buClr>
              <a:buSzPts val="2800"/>
              <a:buChar char="•"/>
            </a:pPr>
            <a:r>
              <a:rPr lang="en-US"/>
              <a:t>One of each pair of attributes with identical values is superfluous in EQUIJOIN</a:t>
            </a:r>
            <a:endParaRPr/>
          </a:p>
          <a:p>
            <a:pPr indent="-228600" lvl="0" marL="228600" rtl="0" algn="just">
              <a:lnSpc>
                <a:spcPct val="90000"/>
              </a:lnSpc>
              <a:spcBef>
                <a:spcPts val="1000"/>
              </a:spcBef>
              <a:spcAft>
                <a:spcPts val="0"/>
              </a:spcAft>
              <a:buClr>
                <a:schemeClr val="dk1"/>
              </a:buClr>
              <a:buSzPts val="2800"/>
              <a:buChar char="•"/>
            </a:pPr>
            <a:r>
              <a:rPr lang="en-US"/>
              <a:t>NATURAL JOIN is denoted by * was created to get rid of the duplicate attribute in an EQUIJOIN condition</a:t>
            </a:r>
            <a:endParaRPr/>
          </a:p>
          <a:p>
            <a:pPr indent="-228600" lvl="0" marL="228600" rtl="0" algn="just">
              <a:lnSpc>
                <a:spcPct val="90000"/>
              </a:lnSpc>
              <a:spcBef>
                <a:spcPts val="1000"/>
              </a:spcBef>
              <a:spcAft>
                <a:spcPts val="0"/>
              </a:spcAft>
              <a:buClr>
                <a:schemeClr val="dk1"/>
              </a:buClr>
              <a:buSzPts val="2800"/>
              <a:buChar char="•"/>
            </a:pPr>
            <a:r>
              <a:rPr lang="en-US"/>
              <a:t>Standard definition of natural join required that the two join attributes or each pair of corresponding join attributes have the same name in both relations</a:t>
            </a:r>
            <a:endParaRPr/>
          </a:p>
          <a:p>
            <a:pPr indent="-228600" lvl="0" marL="228600" rtl="0" algn="just">
              <a:lnSpc>
                <a:spcPct val="90000"/>
              </a:lnSpc>
              <a:spcBef>
                <a:spcPts val="1000"/>
              </a:spcBef>
              <a:spcAft>
                <a:spcPts val="0"/>
              </a:spcAft>
              <a:buClr>
                <a:schemeClr val="dk1"/>
              </a:buClr>
              <a:buSzPts val="2800"/>
              <a:buChar char="•"/>
            </a:pPr>
            <a:r>
              <a:rPr lang="en-US"/>
              <a:t>If this is not the case, a renaming operation is applied first</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594" name="Google Shape;594;p77"/>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Binary Operations</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NATURAL JOIN Operation</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595" name="Google Shape;595;p77"/>
          <p:cNvPicPr preferRelativeResize="0"/>
          <p:nvPr/>
        </p:nvPicPr>
        <p:blipFill rotWithShape="1">
          <a:blip r:embed="rId3">
            <a:alphaModFix/>
          </a:blip>
          <a:srcRect b="0" l="0" r="0" t="0"/>
          <a:stretch/>
        </p:blipFill>
        <p:spPr>
          <a:xfrm>
            <a:off x="1175657" y="2661824"/>
            <a:ext cx="10126445" cy="419617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601" name="Google Shape;601;p78"/>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Binary Operations</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DIVISION Operation</a:t>
            </a:r>
            <a:endParaRPr/>
          </a:p>
          <a:p>
            <a:pPr indent="-228600" lvl="0" marL="228600" rtl="0" algn="just">
              <a:lnSpc>
                <a:spcPct val="90000"/>
              </a:lnSpc>
              <a:spcBef>
                <a:spcPts val="1000"/>
              </a:spcBef>
              <a:spcAft>
                <a:spcPts val="0"/>
              </a:spcAft>
              <a:buClr>
                <a:schemeClr val="dk1"/>
              </a:buClr>
              <a:buSzPts val="2800"/>
              <a:buChar char="•"/>
            </a:pPr>
            <a:r>
              <a:rPr lang="en-US"/>
              <a:t>Denoted by </a:t>
            </a:r>
            <a:endParaRPr/>
          </a:p>
          <a:p>
            <a:pPr indent="-228600" lvl="0" marL="228600" rtl="0" algn="just">
              <a:lnSpc>
                <a:spcPct val="90000"/>
              </a:lnSpc>
              <a:spcBef>
                <a:spcPts val="1000"/>
              </a:spcBef>
              <a:spcAft>
                <a:spcPts val="0"/>
              </a:spcAft>
              <a:buClr>
                <a:schemeClr val="dk1"/>
              </a:buClr>
              <a:buSzPts val="2800"/>
              <a:buChar char="•"/>
            </a:pPr>
            <a:r>
              <a:rPr lang="en-US"/>
              <a:t>Retrieve the names of employees who work on all the projects that ‘John Smith’ works on</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602" name="Google Shape;602;p78"/>
          <p:cNvPicPr preferRelativeResize="0"/>
          <p:nvPr/>
        </p:nvPicPr>
        <p:blipFill rotWithShape="1">
          <a:blip r:embed="rId3">
            <a:alphaModFix/>
          </a:blip>
          <a:srcRect b="0" l="0" r="0" t="0"/>
          <a:stretch/>
        </p:blipFill>
        <p:spPr>
          <a:xfrm>
            <a:off x="2928919" y="2588044"/>
            <a:ext cx="471506" cy="436579"/>
          </a:xfrm>
          <a:prstGeom prst="rect">
            <a:avLst/>
          </a:prstGeom>
          <a:noFill/>
          <a:ln>
            <a:noFill/>
          </a:ln>
        </p:spPr>
      </p:pic>
      <p:pic>
        <p:nvPicPr>
          <p:cNvPr id="603" name="Google Shape;603;p78"/>
          <p:cNvPicPr preferRelativeResize="0"/>
          <p:nvPr/>
        </p:nvPicPr>
        <p:blipFill rotWithShape="1">
          <a:blip r:embed="rId4">
            <a:alphaModFix/>
          </a:blip>
          <a:srcRect b="0" l="0" r="0" t="0"/>
          <a:stretch/>
        </p:blipFill>
        <p:spPr>
          <a:xfrm>
            <a:off x="4751615" y="3428999"/>
            <a:ext cx="6802972" cy="323305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Algebra</a:t>
            </a:r>
            <a:endParaRPr/>
          </a:p>
        </p:txBody>
      </p:sp>
      <p:sp>
        <p:nvSpPr>
          <p:cNvPr id="609" name="Google Shape;609;p79"/>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Binary Operations</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DIVISION Operation</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610" name="Google Shape;610;p79"/>
          <p:cNvPicPr preferRelativeResize="0"/>
          <p:nvPr/>
        </p:nvPicPr>
        <p:blipFill rotWithShape="1">
          <a:blip r:embed="rId3">
            <a:alphaModFix/>
          </a:blip>
          <a:srcRect b="0" l="0" r="0" t="0"/>
          <a:stretch/>
        </p:blipFill>
        <p:spPr>
          <a:xfrm>
            <a:off x="4261757" y="2177562"/>
            <a:ext cx="7445829" cy="46804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128" name="Google Shape;128;p8"/>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rgbClr val="FF0000"/>
              </a:buClr>
              <a:buSzPct val="100000"/>
              <a:buNone/>
            </a:pPr>
            <a:r>
              <a:rPr b="1" lang="en-US">
                <a:solidFill>
                  <a:srgbClr val="FF0000"/>
                </a:solidFill>
              </a:rPr>
              <a:t>Relation – Formal Definition</a:t>
            </a:r>
            <a:endParaRPr/>
          </a:p>
          <a:p>
            <a:pPr indent="-228600" lvl="0" marL="228600" rtl="0" algn="just">
              <a:lnSpc>
                <a:spcPct val="90000"/>
              </a:lnSpc>
              <a:spcBef>
                <a:spcPts val="1000"/>
              </a:spcBef>
              <a:spcAft>
                <a:spcPts val="0"/>
              </a:spcAft>
              <a:buClr>
                <a:schemeClr val="dk1"/>
              </a:buClr>
              <a:buSzPct val="100000"/>
              <a:buChar char="•"/>
            </a:pPr>
            <a:r>
              <a:rPr lang="en-US"/>
              <a:t>Schema of a Relation, R(A</a:t>
            </a:r>
            <a:r>
              <a:rPr baseline="-25000" lang="en-US"/>
              <a:t>1</a:t>
            </a:r>
            <a:r>
              <a:rPr lang="en-US"/>
              <a:t>, A</a:t>
            </a:r>
            <a:r>
              <a:rPr baseline="-25000" lang="en-US"/>
              <a:t>2</a:t>
            </a:r>
            <a:r>
              <a:rPr lang="en-US"/>
              <a:t>, …., A</a:t>
            </a:r>
            <a:r>
              <a:rPr baseline="-25000" lang="en-US"/>
              <a:t>n</a:t>
            </a:r>
            <a:r>
              <a:rPr lang="en-US"/>
              <a:t>)</a:t>
            </a:r>
            <a:endParaRPr/>
          </a:p>
          <a:p>
            <a:pPr indent="-228600" lvl="0" marL="228600" rtl="0" algn="just">
              <a:lnSpc>
                <a:spcPct val="90000"/>
              </a:lnSpc>
              <a:spcBef>
                <a:spcPts val="1000"/>
              </a:spcBef>
              <a:spcAft>
                <a:spcPts val="0"/>
              </a:spcAft>
              <a:buClr>
                <a:schemeClr val="dk1"/>
              </a:buClr>
              <a:buSzPct val="100000"/>
              <a:buChar char="•"/>
            </a:pPr>
            <a:r>
              <a:rPr lang="en-US"/>
              <a:t>Relation schema R is defined over </a:t>
            </a:r>
            <a:r>
              <a:rPr b="1" lang="en-US"/>
              <a:t>attributes</a:t>
            </a:r>
            <a:r>
              <a:rPr lang="en-US"/>
              <a:t> A</a:t>
            </a:r>
            <a:r>
              <a:rPr baseline="-25000" lang="en-US"/>
              <a:t>1</a:t>
            </a:r>
            <a:r>
              <a:rPr lang="en-US"/>
              <a:t>, A</a:t>
            </a:r>
            <a:r>
              <a:rPr baseline="-25000" lang="en-US"/>
              <a:t>2</a:t>
            </a:r>
            <a:r>
              <a:rPr lang="en-US"/>
              <a:t>,…., A</a:t>
            </a:r>
            <a:r>
              <a:rPr baseline="-25000" lang="en-US"/>
              <a:t>n</a:t>
            </a:r>
            <a:endParaRPr/>
          </a:p>
          <a:p>
            <a:pPr indent="-228600" lvl="0" marL="228600" rtl="0" algn="just">
              <a:lnSpc>
                <a:spcPct val="90000"/>
              </a:lnSpc>
              <a:spcBef>
                <a:spcPts val="1000"/>
              </a:spcBef>
              <a:spcAft>
                <a:spcPts val="0"/>
              </a:spcAft>
              <a:buClr>
                <a:schemeClr val="dk1"/>
              </a:buClr>
              <a:buSzPct val="100000"/>
              <a:buChar char="•"/>
            </a:pPr>
            <a:r>
              <a:rPr lang="en-US"/>
              <a:t>D is called the domain of A</a:t>
            </a:r>
            <a:r>
              <a:rPr baseline="-25000" lang="en-US"/>
              <a:t>i</a:t>
            </a:r>
            <a:r>
              <a:rPr lang="en-US"/>
              <a:t> and is denoted by </a:t>
            </a:r>
            <a:r>
              <a:rPr b="1" lang="en-US"/>
              <a:t>dom(A</a:t>
            </a:r>
            <a:r>
              <a:rPr b="1" baseline="-25000" lang="en-US"/>
              <a:t>i</a:t>
            </a:r>
            <a:r>
              <a:rPr b="1" lang="en-US"/>
              <a:t>)</a:t>
            </a:r>
            <a:endParaRPr/>
          </a:p>
          <a:p>
            <a:pPr indent="-228600" lvl="0" marL="228600" rtl="0" algn="just">
              <a:lnSpc>
                <a:spcPct val="90000"/>
              </a:lnSpc>
              <a:spcBef>
                <a:spcPts val="1000"/>
              </a:spcBef>
              <a:spcAft>
                <a:spcPts val="0"/>
              </a:spcAft>
              <a:buClr>
                <a:schemeClr val="dk1"/>
              </a:buClr>
              <a:buSzPct val="100000"/>
              <a:buChar char="•"/>
            </a:pPr>
            <a:r>
              <a:rPr lang="en-US"/>
              <a:t>R is called the </a:t>
            </a:r>
            <a:r>
              <a:rPr b="1" lang="en-US"/>
              <a:t>name</a:t>
            </a:r>
            <a:r>
              <a:rPr lang="en-US"/>
              <a:t> of this relation</a:t>
            </a:r>
            <a:endParaRPr/>
          </a:p>
          <a:p>
            <a:pPr indent="-228600" lvl="0" marL="228600" rtl="0" algn="just">
              <a:lnSpc>
                <a:spcPct val="90000"/>
              </a:lnSpc>
              <a:spcBef>
                <a:spcPts val="1000"/>
              </a:spcBef>
              <a:spcAft>
                <a:spcPts val="0"/>
              </a:spcAft>
              <a:buClr>
                <a:schemeClr val="dk1"/>
              </a:buClr>
              <a:buSzPct val="100000"/>
              <a:buChar char="•"/>
            </a:pPr>
            <a:r>
              <a:rPr b="1" lang="en-US"/>
              <a:t>Degree (or arity) </a:t>
            </a:r>
            <a:r>
              <a:rPr lang="en-US"/>
              <a:t>of a relation is the number of attributes n of its relation schema</a:t>
            </a:r>
            <a:endParaRPr/>
          </a:p>
          <a:p>
            <a:pPr indent="-228600" lvl="0" marL="228600" rtl="0" algn="just">
              <a:lnSpc>
                <a:spcPct val="90000"/>
              </a:lnSpc>
              <a:spcBef>
                <a:spcPts val="1000"/>
              </a:spcBef>
              <a:spcAft>
                <a:spcPts val="0"/>
              </a:spcAft>
              <a:buClr>
                <a:schemeClr val="dk1"/>
              </a:buClr>
              <a:buSzPct val="100000"/>
              <a:buChar char="•"/>
            </a:pPr>
            <a:r>
              <a:rPr lang="en-US"/>
              <a:t>For example</a:t>
            </a:r>
            <a:endParaRPr/>
          </a:p>
          <a:p>
            <a:pPr indent="0" lvl="0" marL="0" rtl="0" algn="just">
              <a:lnSpc>
                <a:spcPct val="90000"/>
              </a:lnSpc>
              <a:spcBef>
                <a:spcPts val="1000"/>
              </a:spcBef>
              <a:spcAft>
                <a:spcPts val="0"/>
              </a:spcAft>
              <a:buClr>
                <a:schemeClr val="dk1"/>
              </a:buClr>
              <a:buSzPct val="100000"/>
              <a:buNone/>
            </a:pPr>
            <a:r>
              <a:rPr lang="en-US"/>
              <a:t>	STUDENT(Name, Roll_number, Home_Phone, Address, Age, CGPA)</a:t>
            </a:r>
            <a:endParaRPr/>
          </a:p>
          <a:p>
            <a:pPr indent="0" lvl="0" marL="0" rtl="0" algn="just">
              <a:lnSpc>
                <a:spcPct val="90000"/>
              </a:lnSpc>
              <a:spcBef>
                <a:spcPts val="1000"/>
              </a:spcBef>
              <a:spcAft>
                <a:spcPts val="0"/>
              </a:spcAft>
              <a:buClr>
                <a:schemeClr val="dk1"/>
              </a:buClr>
              <a:buSzPct val="100000"/>
              <a:buNone/>
            </a:pPr>
            <a:r>
              <a:rPr lang="en-US"/>
              <a:t>	STUDENT(Name: string, Roll_number: integer, Home_Phone: integer, Address: string, Age: integer, CGPA: real)</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616" name="Google Shape;616;p80"/>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Structured Query Language(SQL)</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SQL is Structured Query Language</a:t>
            </a:r>
            <a:endParaRPr/>
          </a:p>
          <a:p>
            <a:pPr indent="-228600" lvl="0" marL="228600" rtl="0" algn="just">
              <a:lnSpc>
                <a:spcPct val="90000"/>
              </a:lnSpc>
              <a:spcBef>
                <a:spcPts val="1000"/>
              </a:spcBef>
              <a:spcAft>
                <a:spcPts val="0"/>
              </a:spcAft>
              <a:buClr>
                <a:schemeClr val="dk1"/>
              </a:buClr>
              <a:buSzPts val="2800"/>
              <a:buChar char="•"/>
            </a:pPr>
            <a:r>
              <a:rPr lang="en-US"/>
              <a:t>It is a computer language for storing, manipulating and retrieving data stored in a relational database</a:t>
            </a:r>
            <a:endParaRPr/>
          </a:p>
          <a:p>
            <a:pPr indent="-228600" lvl="0" marL="228600" rtl="0" algn="just">
              <a:lnSpc>
                <a:spcPct val="90000"/>
              </a:lnSpc>
              <a:spcBef>
                <a:spcPts val="1000"/>
              </a:spcBef>
              <a:spcAft>
                <a:spcPts val="0"/>
              </a:spcAft>
              <a:buClr>
                <a:schemeClr val="dk1"/>
              </a:buClr>
              <a:buSzPts val="2800"/>
              <a:buChar char="•"/>
            </a:pPr>
            <a:r>
              <a:rPr lang="en-US"/>
              <a:t>SQL is the standard language for Relational Database System</a:t>
            </a:r>
            <a:endParaRPr/>
          </a:p>
          <a:p>
            <a:pPr indent="-228600" lvl="0" marL="228600" rtl="0" algn="just">
              <a:lnSpc>
                <a:spcPct val="90000"/>
              </a:lnSpc>
              <a:spcBef>
                <a:spcPts val="1000"/>
              </a:spcBef>
              <a:spcAft>
                <a:spcPts val="0"/>
              </a:spcAft>
              <a:buClr>
                <a:schemeClr val="dk1"/>
              </a:buClr>
              <a:buSzPts val="2800"/>
              <a:buChar char="•"/>
            </a:pPr>
            <a:r>
              <a:rPr lang="en-US"/>
              <a:t>All the Relational Database Management Systems (RDMS) like MySQL, MS Access, Oracle, Sybase, Informix, Postgres and SQL Server use SQL as their standard database language</a:t>
            </a:r>
            <a:endParaRPr/>
          </a:p>
          <a:p>
            <a:pPr indent="-228600" lvl="0" marL="228600" rtl="0" algn="just">
              <a:lnSpc>
                <a:spcPct val="90000"/>
              </a:lnSpc>
              <a:spcBef>
                <a:spcPts val="1000"/>
              </a:spcBef>
              <a:spcAft>
                <a:spcPts val="0"/>
              </a:spcAft>
              <a:buClr>
                <a:schemeClr val="dk1"/>
              </a:buClr>
              <a:buSzPts val="2800"/>
              <a:buChar char="•"/>
            </a:pPr>
            <a:r>
              <a:rPr lang="en-US"/>
              <a:t>SQL is one of the most widely used query language over the databases</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622" name="Google Shape;622;p81"/>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rgbClr val="FF0000"/>
              </a:buClr>
              <a:buSzPts val="2800"/>
              <a:buNone/>
            </a:pPr>
            <a:r>
              <a:rPr b="1" lang="en-US">
                <a:solidFill>
                  <a:srgbClr val="FF0000"/>
                </a:solidFill>
              </a:rPr>
              <a:t>Structured Query Language(SQL) - Features</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Allows users to access data in the relational database management systems</a:t>
            </a:r>
            <a:endParaRPr/>
          </a:p>
          <a:p>
            <a:pPr indent="-228600" lvl="0" marL="228600" rtl="0" algn="just">
              <a:lnSpc>
                <a:spcPct val="90000"/>
              </a:lnSpc>
              <a:spcBef>
                <a:spcPts val="1000"/>
              </a:spcBef>
              <a:spcAft>
                <a:spcPts val="0"/>
              </a:spcAft>
              <a:buClr>
                <a:schemeClr val="dk1"/>
              </a:buClr>
              <a:buSzPts val="2800"/>
              <a:buChar char="•"/>
            </a:pPr>
            <a:r>
              <a:rPr lang="en-US"/>
              <a:t>Allows users to describe the data</a:t>
            </a:r>
            <a:endParaRPr/>
          </a:p>
          <a:p>
            <a:pPr indent="-228600" lvl="0" marL="228600" rtl="0" algn="just">
              <a:lnSpc>
                <a:spcPct val="90000"/>
              </a:lnSpc>
              <a:spcBef>
                <a:spcPts val="1000"/>
              </a:spcBef>
              <a:spcAft>
                <a:spcPts val="0"/>
              </a:spcAft>
              <a:buClr>
                <a:schemeClr val="dk1"/>
              </a:buClr>
              <a:buSzPts val="2800"/>
              <a:buChar char="•"/>
            </a:pPr>
            <a:r>
              <a:rPr lang="en-US"/>
              <a:t>Allows users to define the data in a database and manipulate that data</a:t>
            </a:r>
            <a:endParaRPr/>
          </a:p>
          <a:p>
            <a:pPr indent="-228600" lvl="0" marL="228600" rtl="0" algn="just">
              <a:lnSpc>
                <a:spcPct val="90000"/>
              </a:lnSpc>
              <a:spcBef>
                <a:spcPts val="1000"/>
              </a:spcBef>
              <a:spcAft>
                <a:spcPts val="0"/>
              </a:spcAft>
              <a:buClr>
                <a:schemeClr val="dk1"/>
              </a:buClr>
              <a:buSzPts val="2800"/>
              <a:buChar char="•"/>
            </a:pPr>
            <a:r>
              <a:rPr lang="en-US"/>
              <a:t>Allows to embed within other languages using SQL modules, libraries &amp; pre-compilers</a:t>
            </a:r>
            <a:endParaRPr/>
          </a:p>
          <a:p>
            <a:pPr indent="-228600" lvl="0" marL="228600" rtl="0" algn="just">
              <a:lnSpc>
                <a:spcPct val="90000"/>
              </a:lnSpc>
              <a:spcBef>
                <a:spcPts val="1000"/>
              </a:spcBef>
              <a:spcAft>
                <a:spcPts val="0"/>
              </a:spcAft>
              <a:buClr>
                <a:schemeClr val="dk1"/>
              </a:buClr>
              <a:buSzPts val="2800"/>
              <a:buChar char="•"/>
            </a:pPr>
            <a:r>
              <a:rPr lang="en-US"/>
              <a:t>Allows users to create and drop databases and tables</a:t>
            </a:r>
            <a:endParaRPr/>
          </a:p>
          <a:p>
            <a:pPr indent="-228600" lvl="0" marL="228600" rtl="0" algn="just">
              <a:lnSpc>
                <a:spcPct val="90000"/>
              </a:lnSpc>
              <a:spcBef>
                <a:spcPts val="1000"/>
              </a:spcBef>
              <a:spcAft>
                <a:spcPts val="0"/>
              </a:spcAft>
              <a:buClr>
                <a:schemeClr val="dk1"/>
              </a:buClr>
              <a:buSzPts val="2800"/>
              <a:buChar char="•"/>
            </a:pPr>
            <a:r>
              <a:rPr lang="en-US"/>
              <a:t>Allows users to create view, stored procedure, functions in a database</a:t>
            </a:r>
            <a:endParaRPr/>
          </a:p>
          <a:p>
            <a:pPr indent="-228600" lvl="0" marL="228600" rtl="0" algn="just">
              <a:lnSpc>
                <a:spcPct val="90000"/>
              </a:lnSpc>
              <a:spcBef>
                <a:spcPts val="1000"/>
              </a:spcBef>
              <a:spcAft>
                <a:spcPts val="0"/>
              </a:spcAft>
              <a:buClr>
                <a:schemeClr val="dk1"/>
              </a:buClr>
              <a:buSzPts val="2800"/>
              <a:buChar char="•"/>
            </a:pPr>
            <a:r>
              <a:rPr lang="en-US"/>
              <a:t>Allows users to set permissions on tables, procedures and views</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628" name="Google Shape;628;p82"/>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rgbClr val="FF0000"/>
              </a:buClr>
              <a:buSzPts val="2800"/>
              <a:buNone/>
            </a:pPr>
            <a:r>
              <a:rPr b="1" lang="en-US">
                <a:solidFill>
                  <a:srgbClr val="FF0000"/>
                </a:solidFill>
              </a:rPr>
              <a:t>Structured Query Language(SQL) - Databases</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MySQL</a:t>
            </a:r>
            <a:r>
              <a:rPr lang="en-US"/>
              <a:t> is an open source SQL database, which is developed by a Swedish company – MySQL AB</a:t>
            </a:r>
            <a:endParaRPr/>
          </a:p>
          <a:p>
            <a:pPr indent="-228600" lvl="0" marL="228600" rtl="0" algn="just">
              <a:lnSpc>
                <a:spcPct val="90000"/>
              </a:lnSpc>
              <a:spcBef>
                <a:spcPts val="1000"/>
              </a:spcBef>
              <a:spcAft>
                <a:spcPts val="0"/>
              </a:spcAft>
              <a:buClr>
                <a:schemeClr val="dk1"/>
              </a:buClr>
              <a:buSzPts val="2800"/>
              <a:buChar char="•"/>
            </a:pPr>
            <a:r>
              <a:rPr lang="en-US"/>
              <a:t>MySQL is supporting many different platforms including Microsoft Windows, the major Linux distributions, UNIX, and Mac OS X</a:t>
            </a:r>
            <a:endParaRPr/>
          </a:p>
          <a:p>
            <a:pPr indent="-228600" lvl="0" marL="228600" rtl="0" algn="just">
              <a:lnSpc>
                <a:spcPct val="90000"/>
              </a:lnSpc>
              <a:spcBef>
                <a:spcPts val="1000"/>
              </a:spcBef>
              <a:spcAft>
                <a:spcPts val="0"/>
              </a:spcAft>
              <a:buClr>
                <a:schemeClr val="dk1"/>
              </a:buClr>
              <a:buSzPts val="2800"/>
              <a:buChar char="•"/>
            </a:pPr>
            <a:r>
              <a:rPr lang="en-US"/>
              <a:t>MySQL has free and paid versions, depending on its usage (non-commercial/commercial) and features</a:t>
            </a:r>
            <a:endParaRPr/>
          </a:p>
          <a:p>
            <a:pPr indent="-228600" lvl="0" marL="228600" rtl="0" algn="just">
              <a:lnSpc>
                <a:spcPct val="90000"/>
              </a:lnSpc>
              <a:spcBef>
                <a:spcPts val="1000"/>
              </a:spcBef>
              <a:spcAft>
                <a:spcPts val="0"/>
              </a:spcAft>
              <a:buClr>
                <a:schemeClr val="dk1"/>
              </a:buClr>
              <a:buSzPts val="2800"/>
              <a:buChar char="•"/>
            </a:pPr>
            <a:r>
              <a:rPr lang="en-US"/>
              <a:t>MySQL comes with a very fast, multi-threaded, multi-user and robust SQL database server</a:t>
            </a:r>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MS SQL Server </a:t>
            </a:r>
            <a:r>
              <a:rPr lang="en-US"/>
              <a:t>is a Relational Database Management System developed by Microsoft Inc</a:t>
            </a:r>
            <a:endParaRPr/>
          </a:p>
          <a:p>
            <a:pPr indent="-228600" lvl="0" marL="228600" rtl="0" algn="just">
              <a:lnSpc>
                <a:spcPct val="90000"/>
              </a:lnSpc>
              <a:spcBef>
                <a:spcPts val="1000"/>
              </a:spcBef>
              <a:spcAft>
                <a:spcPts val="0"/>
              </a:spcAft>
              <a:buClr>
                <a:schemeClr val="dk1"/>
              </a:buClr>
              <a:buSzPts val="2800"/>
              <a:buChar char="•"/>
            </a:pPr>
            <a:r>
              <a:rPr lang="en-US"/>
              <a:t>Its primary query languages are −T-SQL, ANSI SQL</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634" name="Google Shape;634;p83"/>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Structured Query Language(SQL) - Databases</a:t>
            </a:r>
            <a:endParaRPr>
              <a:solidFill>
                <a:srgbClr val="FF0000"/>
              </a:solidFill>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Oracle</a:t>
            </a:r>
            <a:r>
              <a:rPr lang="en-US"/>
              <a:t> is a very large multi-user based database management system</a:t>
            </a:r>
            <a:endParaRPr/>
          </a:p>
          <a:p>
            <a:pPr indent="-228600" lvl="0" marL="228600" rtl="0" algn="just">
              <a:lnSpc>
                <a:spcPct val="90000"/>
              </a:lnSpc>
              <a:spcBef>
                <a:spcPts val="1000"/>
              </a:spcBef>
              <a:spcAft>
                <a:spcPts val="0"/>
              </a:spcAft>
              <a:buClr>
                <a:schemeClr val="dk1"/>
              </a:buClr>
              <a:buSzPts val="2800"/>
              <a:buChar char="•"/>
            </a:pPr>
            <a:r>
              <a:rPr lang="en-US"/>
              <a:t> Oracle is a relational database management system developed by 'Oracle Corporation'</a:t>
            </a:r>
            <a:endParaRPr/>
          </a:p>
          <a:p>
            <a:pPr indent="-228600" lvl="0" marL="228600" rtl="0" algn="just">
              <a:lnSpc>
                <a:spcPct val="90000"/>
              </a:lnSpc>
              <a:spcBef>
                <a:spcPts val="1000"/>
              </a:spcBef>
              <a:spcAft>
                <a:spcPts val="0"/>
              </a:spcAft>
              <a:buClr>
                <a:schemeClr val="dk1"/>
              </a:buClr>
              <a:buSzPts val="2800"/>
              <a:buChar char="•"/>
            </a:pPr>
            <a:r>
              <a:rPr lang="en-US"/>
              <a:t>Oracle works to efficiently manage its resources, a database of information among the multiple clients requesting and sending data in the network</a:t>
            </a:r>
            <a:endParaRPr/>
          </a:p>
          <a:p>
            <a:pPr indent="-228600" lvl="0" marL="228600" rtl="0" algn="just">
              <a:lnSpc>
                <a:spcPct val="90000"/>
              </a:lnSpc>
              <a:spcBef>
                <a:spcPts val="1000"/>
              </a:spcBef>
              <a:spcAft>
                <a:spcPts val="0"/>
              </a:spcAft>
              <a:buClr>
                <a:schemeClr val="dk1"/>
              </a:buClr>
              <a:buSzPts val="2800"/>
              <a:buChar char="•"/>
            </a:pPr>
            <a:r>
              <a:rPr lang="en-US"/>
              <a:t>MS Access is one of the most popular Microsoft products</a:t>
            </a:r>
            <a:endParaRPr/>
          </a:p>
          <a:p>
            <a:pPr indent="-228600" lvl="0" marL="228600" rtl="0" algn="just">
              <a:lnSpc>
                <a:spcPct val="90000"/>
              </a:lnSpc>
              <a:spcBef>
                <a:spcPts val="1000"/>
              </a:spcBef>
              <a:spcAft>
                <a:spcPts val="0"/>
              </a:spcAft>
              <a:buClr>
                <a:schemeClr val="dk1"/>
              </a:buClr>
              <a:buSzPts val="2800"/>
              <a:buChar char="•"/>
            </a:pPr>
            <a:r>
              <a:rPr lang="en-US"/>
              <a:t>Microsoft Access is an entry-level database management software</a:t>
            </a:r>
            <a:endParaRPr/>
          </a:p>
          <a:p>
            <a:pPr indent="-228600" lvl="0" marL="228600" rtl="0" algn="just">
              <a:lnSpc>
                <a:spcPct val="90000"/>
              </a:lnSpc>
              <a:spcBef>
                <a:spcPts val="1000"/>
              </a:spcBef>
              <a:spcAft>
                <a:spcPts val="0"/>
              </a:spcAft>
              <a:buClr>
                <a:schemeClr val="dk1"/>
              </a:buClr>
              <a:buSzPts val="2800"/>
              <a:buChar char="•"/>
            </a:pPr>
            <a:r>
              <a:rPr lang="en-US"/>
              <a:t> MS Access database is not only inexpensive but also a powerful database for small-scale projects</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8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640" name="Google Shape;640;p84"/>
          <p:cNvSpPr txBox="1"/>
          <p:nvPr>
            <p:ph idx="1" type="body"/>
          </p:nvPr>
        </p:nvSpPr>
        <p:spPr>
          <a:xfrm>
            <a:off x="838200" y="1400175"/>
            <a:ext cx="10515600" cy="5261881"/>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rgbClr val="FF0000"/>
              </a:buClr>
              <a:buSzPct val="100000"/>
              <a:buNone/>
            </a:pPr>
            <a:r>
              <a:rPr b="1" lang="en-US">
                <a:solidFill>
                  <a:srgbClr val="FF0000"/>
                </a:solidFill>
              </a:rPr>
              <a:t>Structured Query Language(SQL) – Data types</a:t>
            </a:r>
            <a:endParaRPr>
              <a:solidFill>
                <a:srgbClr val="FF0000"/>
              </a:solidFill>
            </a:endParaRPr>
          </a:p>
          <a:p>
            <a:pPr indent="-228600" lvl="0" marL="228600" rtl="0" algn="just">
              <a:lnSpc>
                <a:spcPct val="90000"/>
              </a:lnSpc>
              <a:spcBef>
                <a:spcPts val="1000"/>
              </a:spcBef>
              <a:spcAft>
                <a:spcPts val="0"/>
              </a:spcAft>
              <a:buClr>
                <a:schemeClr val="dk1"/>
              </a:buClr>
              <a:buSzPct val="100000"/>
              <a:buChar char="•"/>
            </a:pPr>
            <a:r>
              <a:rPr lang="en-US"/>
              <a:t>SQL Data Type is an attribute that specifies the type of data of any object</a:t>
            </a:r>
            <a:endParaRPr/>
          </a:p>
          <a:p>
            <a:pPr indent="-228600" lvl="0" marL="228600" rtl="0" algn="just">
              <a:lnSpc>
                <a:spcPct val="90000"/>
              </a:lnSpc>
              <a:spcBef>
                <a:spcPts val="1000"/>
              </a:spcBef>
              <a:spcAft>
                <a:spcPts val="0"/>
              </a:spcAft>
              <a:buClr>
                <a:schemeClr val="dk1"/>
              </a:buClr>
              <a:buSzPct val="100000"/>
              <a:buChar char="•"/>
            </a:pPr>
            <a:r>
              <a:rPr lang="en-US"/>
              <a:t>Each column, variable and expression has a related data type in SQL</a:t>
            </a:r>
            <a:endParaRPr/>
          </a:p>
          <a:p>
            <a:pPr indent="-228600" lvl="0" marL="228600" rtl="0" algn="just">
              <a:lnSpc>
                <a:spcPct val="90000"/>
              </a:lnSpc>
              <a:spcBef>
                <a:spcPts val="1000"/>
              </a:spcBef>
              <a:spcAft>
                <a:spcPts val="0"/>
              </a:spcAft>
              <a:buClr>
                <a:schemeClr val="dk1"/>
              </a:buClr>
              <a:buSzPct val="100000"/>
              <a:buChar char="•"/>
            </a:pPr>
            <a:r>
              <a:rPr lang="en-US"/>
              <a:t>We can use these data types while creating our tables</a:t>
            </a:r>
            <a:endParaRPr/>
          </a:p>
          <a:p>
            <a:pPr indent="-228600" lvl="0" marL="228600" rtl="0" algn="just">
              <a:lnSpc>
                <a:spcPct val="90000"/>
              </a:lnSpc>
              <a:spcBef>
                <a:spcPts val="1000"/>
              </a:spcBef>
              <a:spcAft>
                <a:spcPts val="0"/>
              </a:spcAft>
              <a:buClr>
                <a:schemeClr val="dk1"/>
              </a:buClr>
              <a:buSzPct val="100000"/>
              <a:buChar char="•"/>
            </a:pPr>
            <a:r>
              <a:rPr lang="en-US"/>
              <a:t>We can choose a data type for a table column based on our requirement</a:t>
            </a:r>
            <a:endParaRPr/>
          </a:p>
          <a:p>
            <a:pPr indent="-228600" lvl="0" marL="228600" rtl="0" algn="just">
              <a:lnSpc>
                <a:spcPct val="90000"/>
              </a:lnSpc>
              <a:spcBef>
                <a:spcPts val="1000"/>
              </a:spcBef>
              <a:spcAft>
                <a:spcPts val="0"/>
              </a:spcAft>
              <a:buClr>
                <a:schemeClr val="dk1"/>
              </a:buClr>
              <a:buSzPct val="100000"/>
              <a:buChar char="•"/>
            </a:pPr>
            <a:r>
              <a:rPr lang="en-US"/>
              <a:t>SQL Server offers six categories of data types for your use which are listed below:</a:t>
            </a:r>
            <a:endParaRPr/>
          </a:p>
          <a:p>
            <a:pPr indent="-228600" lvl="1" marL="685800" rtl="0" algn="just">
              <a:lnSpc>
                <a:spcPct val="90000"/>
              </a:lnSpc>
              <a:spcBef>
                <a:spcPts val="500"/>
              </a:spcBef>
              <a:spcAft>
                <a:spcPts val="0"/>
              </a:spcAft>
              <a:buClr>
                <a:schemeClr val="dk1"/>
              </a:buClr>
              <a:buSzPct val="100000"/>
              <a:buChar char="•"/>
            </a:pPr>
            <a:r>
              <a:rPr lang="en-US"/>
              <a:t>Exact Numeric Data Types</a:t>
            </a:r>
            <a:endParaRPr/>
          </a:p>
          <a:p>
            <a:pPr indent="-228600" lvl="1" marL="685800" rtl="0" algn="just">
              <a:lnSpc>
                <a:spcPct val="90000"/>
              </a:lnSpc>
              <a:spcBef>
                <a:spcPts val="500"/>
              </a:spcBef>
              <a:spcAft>
                <a:spcPts val="0"/>
              </a:spcAft>
              <a:buClr>
                <a:schemeClr val="dk1"/>
              </a:buClr>
              <a:buSzPct val="100000"/>
              <a:buChar char="•"/>
            </a:pPr>
            <a:r>
              <a:rPr lang="en-US"/>
              <a:t>Approximate Numeric Data Types</a:t>
            </a:r>
            <a:endParaRPr/>
          </a:p>
          <a:p>
            <a:pPr indent="-228600" lvl="1" marL="685800" rtl="0" algn="just">
              <a:lnSpc>
                <a:spcPct val="90000"/>
              </a:lnSpc>
              <a:spcBef>
                <a:spcPts val="500"/>
              </a:spcBef>
              <a:spcAft>
                <a:spcPts val="0"/>
              </a:spcAft>
              <a:buClr>
                <a:schemeClr val="dk1"/>
              </a:buClr>
              <a:buSzPct val="100000"/>
              <a:buChar char="•"/>
            </a:pPr>
            <a:r>
              <a:rPr lang="en-US"/>
              <a:t>Date and Time Data Types</a:t>
            </a:r>
            <a:endParaRPr/>
          </a:p>
          <a:p>
            <a:pPr indent="-228600" lvl="1" marL="685800" rtl="0" algn="just">
              <a:lnSpc>
                <a:spcPct val="90000"/>
              </a:lnSpc>
              <a:spcBef>
                <a:spcPts val="500"/>
              </a:spcBef>
              <a:spcAft>
                <a:spcPts val="0"/>
              </a:spcAft>
              <a:buClr>
                <a:schemeClr val="dk1"/>
              </a:buClr>
              <a:buSzPct val="100000"/>
              <a:buChar char="•"/>
            </a:pPr>
            <a:r>
              <a:rPr lang="en-US"/>
              <a:t>Character Strings Data Types</a:t>
            </a:r>
            <a:endParaRPr/>
          </a:p>
          <a:p>
            <a:pPr indent="-228600" lvl="1" marL="685800" rtl="0" algn="just">
              <a:lnSpc>
                <a:spcPct val="90000"/>
              </a:lnSpc>
              <a:spcBef>
                <a:spcPts val="500"/>
              </a:spcBef>
              <a:spcAft>
                <a:spcPts val="0"/>
              </a:spcAft>
              <a:buClr>
                <a:schemeClr val="dk1"/>
              </a:buClr>
              <a:buSzPct val="100000"/>
              <a:buChar char="•"/>
            </a:pPr>
            <a:r>
              <a:rPr lang="en-US"/>
              <a:t>Unicode Character Strings Data Types</a:t>
            </a:r>
            <a:endParaRPr/>
          </a:p>
          <a:p>
            <a:pPr indent="-228600" lvl="1" marL="685800" rtl="0" algn="just">
              <a:lnSpc>
                <a:spcPct val="90000"/>
              </a:lnSpc>
              <a:spcBef>
                <a:spcPts val="500"/>
              </a:spcBef>
              <a:spcAft>
                <a:spcPts val="0"/>
              </a:spcAft>
              <a:buClr>
                <a:schemeClr val="dk1"/>
              </a:buClr>
              <a:buSzPct val="100000"/>
              <a:buChar char="•"/>
            </a:pPr>
            <a:r>
              <a:rPr lang="en-US"/>
              <a:t>Binary Data Types</a:t>
            </a:r>
            <a:endParaRPr/>
          </a:p>
          <a:p>
            <a:pPr indent="-228600" lvl="1" marL="685800" rtl="0" algn="just">
              <a:lnSpc>
                <a:spcPct val="90000"/>
              </a:lnSpc>
              <a:spcBef>
                <a:spcPts val="500"/>
              </a:spcBef>
              <a:spcAft>
                <a:spcPts val="0"/>
              </a:spcAft>
              <a:buClr>
                <a:schemeClr val="dk1"/>
              </a:buClr>
              <a:buSzPct val="100000"/>
              <a:buChar char="•"/>
            </a:pPr>
            <a:r>
              <a:rPr lang="en-US"/>
              <a:t>Misc Data Types</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646" name="Google Shape;646;p85"/>
          <p:cNvSpPr txBox="1"/>
          <p:nvPr>
            <p:ph idx="1" type="body"/>
          </p:nvPr>
        </p:nvSpPr>
        <p:spPr>
          <a:xfrm>
            <a:off x="838200" y="1400175"/>
            <a:ext cx="10515600" cy="526188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Structured Query Language(SQL) – Data types</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Exact Numeric Data types</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647" name="Google Shape;647;p85"/>
          <p:cNvPicPr preferRelativeResize="0"/>
          <p:nvPr/>
        </p:nvPicPr>
        <p:blipFill rotWithShape="1">
          <a:blip r:embed="rId3">
            <a:alphaModFix/>
          </a:blip>
          <a:srcRect b="0" l="0" r="0" t="0"/>
          <a:stretch/>
        </p:blipFill>
        <p:spPr>
          <a:xfrm>
            <a:off x="2343149" y="2419757"/>
            <a:ext cx="6366943" cy="424229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653" name="Google Shape;653;p86"/>
          <p:cNvSpPr txBox="1"/>
          <p:nvPr>
            <p:ph idx="1" type="body"/>
          </p:nvPr>
        </p:nvSpPr>
        <p:spPr>
          <a:xfrm>
            <a:off x="838200" y="1400175"/>
            <a:ext cx="10515600" cy="526188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Structured Query Language(SQL) – Data types</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Approximate Numeric Data Types</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lang="en-US"/>
              <a:t>Date and Time Data Types</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654" name="Google Shape;654;p86"/>
          <p:cNvPicPr preferRelativeResize="0"/>
          <p:nvPr/>
        </p:nvPicPr>
        <p:blipFill rotWithShape="1">
          <a:blip r:embed="rId3">
            <a:alphaModFix/>
          </a:blip>
          <a:srcRect b="0" l="0" r="0" t="0"/>
          <a:stretch/>
        </p:blipFill>
        <p:spPr>
          <a:xfrm>
            <a:off x="2305049" y="2347319"/>
            <a:ext cx="7196739" cy="1236890"/>
          </a:xfrm>
          <a:prstGeom prst="rect">
            <a:avLst/>
          </a:prstGeom>
          <a:noFill/>
          <a:ln>
            <a:noFill/>
          </a:ln>
        </p:spPr>
      </p:pic>
      <p:pic>
        <p:nvPicPr>
          <p:cNvPr id="655" name="Google Shape;655;p86"/>
          <p:cNvPicPr preferRelativeResize="0"/>
          <p:nvPr/>
        </p:nvPicPr>
        <p:blipFill rotWithShape="1">
          <a:blip r:embed="rId4">
            <a:alphaModFix/>
          </a:blip>
          <a:srcRect b="0" l="0" r="0" t="0"/>
          <a:stretch/>
        </p:blipFill>
        <p:spPr>
          <a:xfrm>
            <a:off x="2514600" y="4492172"/>
            <a:ext cx="6987188" cy="21399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661" name="Google Shape;661;p87"/>
          <p:cNvSpPr txBox="1"/>
          <p:nvPr>
            <p:ph idx="1" type="body"/>
          </p:nvPr>
        </p:nvSpPr>
        <p:spPr>
          <a:xfrm>
            <a:off x="838200" y="1400175"/>
            <a:ext cx="10515600" cy="526188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Structured Query Language(SQL) – Data types</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Character Strings Data Types</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662" name="Google Shape;662;p87"/>
          <p:cNvPicPr preferRelativeResize="0"/>
          <p:nvPr/>
        </p:nvPicPr>
        <p:blipFill rotWithShape="1">
          <a:blip r:embed="rId3">
            <a:alphaModFix/>
          </a:blip>
          <a:srcRect b="0" l="0" r="0" t="0"/>
          <a:stretch/>
        </p:blipFill>
        <p:spPr>
          <a:xfrm>
            <a:off x="1533525" y="2363941"/>
            <a:ext cx="8887428" cy="444690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8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668" name="Google Shape;668;p88"/>
          <p:cNvSpPr txBox="1"/>
          <p:nvPr>
            <p:ph idx="1" type="body"/>
          </p:nvPr>
        </p:nvSpPr>
        <p:spPr>
          <a:xfrm>
            <a:off x="838200" y="1400175"/>
            <a:ext cx="10515600" cy="526188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Structured Query Language(SQL) – Data types</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Unicode Character Strings Data Types</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669" name="Google Shape;669;p88"/>
          <p:cNvPicPr preferRelativeResize="0"/>
          <p:nvPr/>
        </p:nvPicPr>
        <p:blipFill rotWithShape="1">
          <a:blip r:embed="rId3">
            <a:alphaModFix/>
          </a:blip>
          <a:srcRect b="0" l="0" r="0" t="0"/>
          <a:stretch/>
        </p:blipFill>
        <p:spPr>
          <a:xfrm>
            <a:off x="1581150" y="2390219"/>
            <a:ext cx="8844566" cy="427296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8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675" name="Google Shape;675;p89"/>
          <p:cNvSpPr txBox="1"/>
          <p:nvPr>
            <p:ph idx="1" type="body"/>
          </p:nvPr>
        </p:nvSpPr>
        <p:spPr>
          <a:xfrm>
            <a:off x="838200" y="1400175"/>
            <a:ext cx="10515600" cy="526188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Structured Query Language(SQL) – Data types</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Binary Data Types</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676" name="Google Shape;676;p89"/>
          <p:cNvPicPr preferRelativeResize="0"/>
          <p:nvPr/>
        </p:nvPicPr>
        <p:blipFill rotWithShape="1">
          <a:blip r:embed="rId3">
            <a:alphaModFix/>
          </a:blip>
          <a:srcRect b="0" l="0" r="0" t="0"/>
          <a:stretch/>
        </p:blipFill>
        <p:spPr>
          <a:xfrm>
            <a:off x="1800225" y="2476730"/>
            <a:ext cx="8306403" cy="427692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Relational Data Model</a:t>
            </a:r>
            <a:endParaRPr/>
          </a:p>
        </p:txBody>
      </p:sp>
      <p:sp>
        <p:nvSpPr>
          <p:cNvPr id="134" name="Google Shape;134;p9"/>
          <p:cNvSpPr txBox="1"/>
          <p:nvPr>
            <p:ph idx="1" type="body"/>
          </p:nvPr>
        </p:nvSpPr>
        <p:spPr>
          <a:xfrm>
            <a:off x="838200" y="1567315"/>
            <a:ext cx="10515600"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Relation – Formal Definition</a:t>
            </a:r>
            <a:endParaRPr/>
          </a:p>
          <a:p>
            <a:pPr indent="-228600" lvl="0" marL="228600" rtl="0" algn="just">
              <a:lnSpc>
                <a:spcPct val="90000"/>
              </a:lnSpc>
              <a:spcBef>
                <a:spcPts val="1000"/>
              </a:spcBef>
              <a:spcAft>
                <a:spcPts val="0"/>
              </a:spcAft>
              <a:buClr>
                <a:schemeClr val="dk1"/>
              </a:buClr>
              <a:buSzPts val="2800"/>
              <a:buChar char="•"/>
            </a:pPr>
            <a:r>
              <a:rPr lang="en-US"/>
              <a:t>Tuple is an ordered set of values (informally called as rows in a table)</a:t>
            </a:r>
            <a:endParaRPr/>
          </a:p>
          <a:p>
            <a:pPr indent="-228600" lvl="0" marL="228600" rtl="0" algn="just">
              <a:lnSpc>
                <a:spcPct val="90000"/>
              </a:lnSpc>
              <a:spcBef>
                <a:spcPts val="1000"/>
              </a:spcBef>
              <a:spcAft>
                <a:spcPts val="0"/>
              </a:spcAft>
              <a:buClr>
                <a:schemeClr val="dk1"/>
              </a:buClr>
              <a:buSzPts val="2800"/>
              <a:buChar char="•"/>
            </a:pPr>
            <a:r>
              <a:rPr lang="en-US"/>
              <a:t>CUSTOMER(Cust_id, Cust_name, Address, Phone_number)</a:t>
            </a:r>
            <a:endParaRPr/>
          </a:p>
          <a:p>
            <a:pPr indent="-228600" lvl="0" marL="228600" rtl="0" algn="just">
              <a:lnSpc>
                <a:spcPct val="90000"/>
              </a:lnSpc>
              <a:spcBef>
                <a:spcPts val="1000"/>
              </a:spcBef>
              <a:spcAft>
                <a:spcPts val="0"/>
              </a:spcAft>
              <a:buClr>
                <a:schemeClr val="dk1"/>
              </a:buClr>
              <a:buSzPts val="2800"/>
              <a:buChar char="•"/>
            </a:pPr>
            <a:r>
              <a:rPr lang="en-US"/>
              <a:t>&lt;632895, “John Smith”, “101 Main St. Atlanta, GA 30332”, “9993434394”&gt;</a:t>
            </a:r>
            <a:endParaRPr/>
          </a:p>
          <a:p>
            <a:pPr indent="-228600" lvl="0" marL="228600" rtl="0" algn="just">
              <a:lnSpc>
                <a:spcPct val="90000"/>
              </a:lnSpc>
              <a:spcBef>
                <a:spcPts val="1000"/>
              </a:spcBef>
              <a:spcAft>
                <a:spcPts val="0"/>
              </a:spcAft>
              <a:buClr>
                <a:schemeClr val="dk1"/>
              </a:buClr>
              <a:buSzPts val="2800"/>
              <a:buChar char="•"/>
            </a:pPr>
            <a:r>
              <a:rPr lang="en-US"/>
              <a:t>A relation may be regarded as set of tuples (rows)</a:t>
            </a:r>
            <a:endParaRPr/>
          </a:p>
          <a:p>
            <a:pPr indent="-228600" lvl="0" marL="228600" rtl="0" algn="just">
              <a:lnSpc>
                <a:spcPct val="90000"/>
              </a:lnSpc>
              <a:spcBef>
                <a:spcPts val="1000"/>
              </a:spcBef>
              <a:spcAft>
                <a:spcPts val="0"/>
              </a:spcAft>
              <a:buClr>
                <a:schemeClr val="dk1"/>
              </a:buClr>
              <a:buSzPts val="2800"/>
              <a:buChar char="•"/>
            </a:pPr>
            <a:r>
              <a:rPr lang="en-US"/>
              <a:t>Columns in a table are also called attributes of the relation</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9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682" name="Google Shape;682;p90"/>
          <p:cNvSpPr txBox="1"/>
          <p:nvPr>
            <p:ph idx="1" type="body"/>
          </p:nvPr>
        </p:nvSpPr>
        <p:spPr>
          <a:xfrm>
            <a:off x="838200" y="1400175"/>
            <a:ext cx="10515600" cy="526188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Structured Query Language(SQL) – Data types</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Misc Data Types</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683" name="Google Shape;683;p90"/>
          <p:cNvPicPr preferRelativeResize="0"/>
          <p:nvPr/>
        </p:nvPicPr>
        <p:blipFill rotWithShape="1">
          <a:blip r:embed="rId3">
            <a:alphaModFix/>
          </a:blip>
          <a:srcRect b="0" l="0" r="0" t="0"/>
          <a:stretch/>
        </p:blipFill>
        <p:spPr>
          <a:xfrm>
            <a:off x="1457326" y="2472893"/>
            <a:ext cx="8682644" cy="401998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689" name="Google Shape;689;p91"/>
          <p:cNvSpPr txBox="1"/>
          <p:nvPr>
            <p:ph idx="1" type="body"/>
          </p:nvPr>
        </p:nvSpPr>
        <p:spPr>
          <a:xfrm>
            <a:off x="838200" y="1400175"/>
            <a:ext cx="10515600" cy="526188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Structured Query Language(SQL) – Data types</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Misc Data Types</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690" name="Google Shape;690;p91"/>
          <p:cNvPicPr preferRelativeResize="0"/>
          <p:nvPr/>
        </p:nvPicPr>
        <p:blipFill rotWithShape="1">
          <a:blip r:embed="rId3">
            <a:alphaModFix/>
          </a:blip>
          <a:srcRect b="0" l="0" r="0" t="0"/>
          <a:stretch/>
        </p:blipFill>
        <p:spPr>
          <a:xfrm>
            <a:off x="1442434" y="2571565"/>
            <a:ext cx="8511192" cy="260298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9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696" name="Google Shape;696;p92"/>
          <p:cNvSpPr txBox="1"/>
          <p:nvPr>
            <p:ph idx="1" type="body"/>
          </p:nvPr>
        </p:nvSpPr>
        <p:spPr>
          <a:xfrm>
            <a:off x="838200" y="1400175"/>
            <a:ext cx="10515600" cy="526188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Structured Query Language(SQL) – Operators</a:t>
            </a:r>
            <a:endParaRPr>
              <a:solidFill>
                <a:srgbClr val="FF0000"/>
              </a:solidFill>
            </a:endParaRPr>
          </a:p>
          <a:p>
            <a:pPr indent="-228600" lvl="0" marL="228600" rtl="0" algn="just">
              <a:lnSpc>
                <a:spcPct val="90000"/>
              </a:lnSpc>
              <a:spcBef>
                <a:spcPts val="1000"/>
              </a:spcBef>
              <a:spcAft>
                <a:spcPts val="0"/>
              </a:spcAft>
              <a:buClr>
                <a:schemeClr val="dk1"/>
              </a:buClr>
              <a:buSzPts val="2400"/>
              <a:buChar char="•"/>
            </a:pPr>
            <a:r>
              <a:rPr lang="en-US" sz="2400"/>
              <a:t>SQL contains the following operators:</a:t>
            </a:r>
            <a:endParaRPr/>
          </a:p>
          <a:p>
            <a:pPr indent="-228600" lvl="1" marL="685800" rtl="0" algn="just">
              <a:lnSpc>
                <a:spcPct val="90000"/>
              </a:lnSpc>
              <a:spcBef>
                <a:spcPts val="500"/>
              </a:spcBef>
              <a:spcAft>
                <a:spcPts val="0"/>
              </a:spcAft>
              <a:buClr>
                <a:schemeClr val="dk1"/>
              </a:buClr>
              <a:buSzPts val="2000"/>
              <a:buChar char="•"/>
            </a:pPr>
            <a:r>
              <a:rPr lang="en-US" sz="2000"/>
              <a:t>Arithmetic operators</a:t>
            </a:r>
            <a:endParaRPr/>
          </a:p>
          <a:p>
            <a:pPr indent="-228600" lvl="1" marL="685800" rtl="0" algn="just">
              <a:lnSpc>
                <a:spcPct val="90000"/>
              </a:lnSpc>
              <a:spcBef>
                <a:spcPts val="500"/>
              </a:spcBef>
              <a:spcAft>
                <a:spcPts val="0"/>
              </a:spcAft>
              <a:buClr>
                <a:schemeClr val="dk1"/>
              </a:buClr>
              <a:buSzPts val="2000"/>
              <a:buChar char="•"/>
            </a:pPr>
            <a:r>
              <a:rPr lang="en-US" sz="2000"/>
              <a:t>Comparison operators</a:t>
            </a:r>
            <a:endParaRPr/>
          </a:p>
          <a:p>
            <a:pPr indent="-228600" lvl="1" marL="685800" rtl="0" algn="just">
              <a:lnSpc>
                <a:spcPct val="90000"/>
              </a:lnSpc>
              <a:spcBef>
                <a:spcPts val="500"/>
              </a:spcBef>
              <a:spcAft>
                <a:spcPts val="0"/>
              </a:spcAft>
              <a:buClr>
                <a:schemeClr val="dk1"/>
              </a:buClr>
              <a:buSzPts val="2000"/>
              <a:buChar char="•"/>
            </a:pPr>
            <a:r>
              <a:rPr lang="en-US" sz="2000"/>
              <a:t>Logical operators</a:t>
            </a:r>
            <a:endParaRPr/>
          </a:p>
          <a:p>
            <a:pPr indent="-228600" lvl="1" marL="685800" rtl="0" algn="just">
              <a:lnSpc>
                <a:spcPct val="90000"/>
              </a:lnSpc>
              <a:spcBef>
                <a:spcPts val="500"/>
              </a:spcBef>
              <a:spcAft>
                <a:spcPts val="0"/>
              </a:spcAft>
              <a:buClr>
                <a:schemeClr val="dk1"/>
              </a:buClr>
              <a:buSzPts val="2000"/>
              <a:buChar char="•"/>
            </a:pPr>
            <a:r>
              <a:rPr lang="en-US" sz="2000"/>
              <a:t>Operators used to negate conditions</a:t>
            </a:r>
            <a:endParaRPr/>
          </a:p>
          <a:p>
            <a:pPr indent="-228600" lvl="0" marL="228600" rtl="0" algn="just">
              <a:lnSpc>
                <a:spcPct val="90000"/>
              </a:lnSpc>
              <a:spcBef>
                <a:spcPts val="1000"/>
              </a:spcBef>
              <a:spcAft>
                <a:spcPts val="0"/>
              </a:spcAft>
              <a:buClr>
                <a:srgbClr val="FF0000"/>
              </a:buClr>
              <a:buSzPts val="2400"/>
              <a:buChar char="•"/>
            </a:pPr>
            <a:r>
              <a:rPr lang="en-US" sz="2400">
                <a:solidFill>
                  <a:srgbClr val="FF0000"/>
                </a:solidFill>
              </a:rPr>
              <a:t>Arithmetic Operators</a:t>
            </a:r>
            <a:endParaRPr/>
          </a:p>
          <a:p>
            <a:pPr indent="-228600" lvl="0" marL="228600" rtl="0" algn="just">
              <a:lnSpc>
                <a:spcPct val="90000"/>
              </a:lnSpc>
              <a:spcBef>
                <a:spcPts val="1000"/>
              </a:spcBef>
              <a:spcAft>
                <a:spcPts val="0"/>
              </a:spcAft>
              <a:buClr>
                <a:schemeClr val="dk1"/>
              </a:buClr>
              <a:buSzPts val="2400"/>
              <a:buChar char="•"/>
            </a:pPr>
            <a:r>
              <a:rPr lang="en-US" sz="2400"/>
              <a:t>Assume 'variable a' holds 10 and 'variable b' holds 20, then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697" name="Google Shape;697;p92"/>
          <p:cNvPicPr preferRelativeResize="0"/>
          <p:nvPr/>
        </p:nvPicPr>
        <p:blipFill rotWithShape="1">
          <a:blip r:embed="rId3">
            <a:alphaModFix/>
          </a:blip>
          <a:srcRect b="0" l="0" r="0" t="0"/>
          <a:stretch/>
        </p:blipFill>
        <p:spPr>
          <a:xfrm>
            <a:off x="1562099" y="4552950"/>
            <a:ext cx="6448425" cy="23050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9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703" name="Google Shape;703;p93"/>
          <p:cNvSpPr txBox="1"/>
          <p:nvPr>
            <p:ph idx="1" type="body"/>
          </p:nvPr>
        </p:nvSpPr>
        <p:spPr>
          <a:xfrm>
            <a:off x="838200" y="1400175"/>
            <a:ext cx="10515600" cy="526188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Structured Query Language(SQL) – Operators</a:t>
            </a:r>
            <a:endParaRPr>
              <a:solidFill>
                <a:srgbClr val="FF0000"/>
              </a:solidFill>
            </a:endParaRPr>
          </a:p>
          <a:p>
            <a:pPr indent="-228600" lvl="0" marL="228600" rtl="0" algn="just">
              <a:lnSpc>
                <a:spcPct val="90000"/>
              </a:lnSpc>
              <a:spcBef>
                <a:spcPts val="1000"/>
              </a:spcBef>
              <a:spcAft>
                <a:spcPts val="0"/>
              </a:spcAft>
              <a:buClr>
                <a:srgbClr val="FF0000"/>
              </a:buClr>
              <a:buSzPts val="2400"/>
              <a:buChar char="•"/>
            </a:pPr>
            <a:r>
              <a:rPr lang="en-US" sz="2400">
                <a:solidFill>
                  <a:srgbClr val="FF0000"/>
                </a:solidFill>
              </a:rPr>
              <a:t>SQL Comparison Operators</a:t>
            </a:r>
            <a:endParaRPr/>
          </a:p>
          <a:p>
            <a:pPr indent="-228600" lvl="0" marL="228600" rtl="0" algn="just">
              <a:lnSpc>
                <a:spcPct val="90000"/>
              </a:lnSpc>
              <a:spcBef>
                <a:spcPts val="1000"/>
              </a:spcBef>
              <a:spcAft>
                <a:spcPts val="0"/>
              </a:spcAft>
              <a:buClr>
                <a:schemeClr val="dk1"/>
              </a:buClr>
              <a:buSzPts val="2400"/>
              <a:buChar char="•"/>
            </a:pPr>
            <a:r>
              <a:rPr lang="en-US" sz="2400"/>
              <a:t>Assume 'variable a' holds 10 and 'variable b' holds 20, then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704" name="Google Shape;704;p93"/>
          <p:cNvPicPr preferRelativeResize="0"/>
          <p:nvPr/>
        </p:nvPicPr>
        <p:blipFill rotWithShape="1">
          <a:blip r:embed="rId3">
            <a:alphaModFix/>
          </a:blip>
          <a:srcRect b="0" l="0" r="0" t="0"/>
          <a:stretch/>
        </p:blipFill>
        <p:spPr>
          <a:xfrm>
            <a:off x="1476376" y="2808868"/>
            <a:ext cx="8254016" cy="3877682"/>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9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710" name="Google Shape;710;p94"/>
          <p:cNvSpPr txBox="1"/>
          <p:nvPr>
            <p:ph idx="1" type="body"/>
          </p:nvPr>
        </p:nvSpPr>
        <p:spPr>
          <a:xfrm>
            <a:off x="838200" y="1400175"/>
            <a:ext cx="10515600" cy="526188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Structured Query Language(SQL) – Operators</a:t>
            </a:r>
            <a:endParaRPr>
              <a:solidFill>
                <a:srgbClr val="FF0000"/>
              </a:solidFill>
            </a:endParaRPr>
          </a:p>
          <a:p>
            <a:pPr indent="-228600" lvl="0" marL="228600" rtl="0" algn="just">
              <a:lnSpc>
                <a:spcPct val="90000"/>
              </a:lnSpc>
              <a:spcBef>
                <a:spcPts val="1000"/>
              </a:spcBef>
              <a:spcAft>
                <a:spcPts val="0"/>
              </a:spcAft>
              <a:buClr>
                <a:srgbClr val="FF0000"/>
              </a:buClr>
              <a:buSzPts val="2400"/>
              <a:buChar char="•"/>
            </a:pPr>
            <a:r>
              <a:rPr lang="en-US" sz="2400">
                <a:solidFill>
                  <a:srgbClr val="FF0000"/>
                </a:solidFill>
              </a:rPr>
              <a:t>SQL Comparison Operators</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711" name="Google Shape;711;p94"/>
          <p:cNvPicPr preferRelativeResize="0"/>
          <p:nvPr/>
        </p:nvPicPr>
        <p:blipFill rotWithShape="1">
          <a:blip r:embed="rId3">
            <a:alphaModFix/>
          </a:blip>
          <a:srcRect b="0" l="0" r="0" t="0"/>
          <a:stretch/>
        </p:blipFill>
        <p:spPr>
          <a:xfrm>
            <a:off x="1553578" y="2381250"/>
            <a:ext cx="6995713" cy="4392613"/>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9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717" name="Google Shape;717;p95"/>
          <p:cNvSpPr txBox="1"/>
          <p:nvPr>
            <p:ph idx="1" type="body"/>
          </p:nvPr>
        </p:nvSpPr>
        <p:spPr>
          <a:xfrm>
            <a:off x="838200" y="1400175"/>
            <a:ext cx="10515600" cy="526188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Structured Query Language(SQL) – Operators</a:t>
            </a:r>
            <a:endParaRPr>
              <a:solidFill>
                <a:srgbClr val="FF0000"/>
              </a:solidFill>
            </a:endParaRPr>
          </a:p>
          <a:p>
            <a:pPr indent="-228600" lvl="0" marL="228600" rtl="0" algn="just">
              <a:lnSpc>
                <a:spcPct val="90000"/>
              </a:lnSpc>
              <a:spcBef>
                <a:spcPts val="1000"/>
              </a:spcBef>
              <a:spcAft>
                <a:spcPts val="0"/>
              </a:spcAft>
              <a:buClr>
                <a:srgbClr val="FF0000"/>
              </a:buClr>
              <a:buSzPts val="2400"/>
              <a:buChar char="•"/>
            </a:pPr>
            <a:r>
              <a:rPr lang="en-US" sz="2400">
                <a:solidFill>
                  <a:srgbClr val="FF0000"/>
                </a:solidFill>
              </a:rPr>
              <a:t>SQL Logical Operators</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718" name="Google Shape;718;p95"/>
          <p:cNvPicPr preferRelativeResize="0"/>
          <p:nvPr/>
        </p:nvPicPr>
        <p:blipFill rotWithShape="1">
          <a:blip r:embed="rId3">
            <a:alphaModFix/>
          </a:blip>
          <a:srcRect b="0" l="0" r="0" t="0"/>
          <a:stretch/>
        </p:blipFill>
        <p:spPr>
          <a:xfrm>
            <a:off x="1609725" y="2352675"/>
            <a:ext cx="8690009" cy="45053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9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724" name="Google Shape;724;p96"/>
          <p:cNvSpPr txBox="1"/>
          <p:nvPr>
            <p:ph idx="1" type="body"/>
          </p:nvPr>
        </p:nvSpPr>
        <p:spPr>
          <a:xfrm>
            <a:off x="838200" y="1400175"/>
            <a:ext cx="10515600" cy="526188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Structured Query Language(SQL) – Operators</a:t>
            </a:r>
            <a:endParaRPr>
              <a:solidFill>
                <a:srgbClr val="FF0000"/>
              </a:solidFill>
            </a:endParaRPr>
          </a:p>
          <a:p>
            <a:pPr indent="-228600" lvl="0" marL="228600" rtl="0" algn="just">
              <a:lnSpc>
                <a:spcPct val="90000"/>
              </a:lnSpc>
              <a:spcBef>
                <a:spcPts val="1000"/>
              </a:spcBef>
              <a:spcAft>
                <a:spcPts val="0"/>
              </a:spcAft>
              <a:buClr>
                <a:srgbClr val="FF0000"/>
              </a:buClr>
              <a:buSzPts val="2400"/>
              <a:buChar char="•"/>
            </a:pPr>
            <a:r>
              <a:rPr lang="en-US" sz="2400">
                <a:solidFill>
                  <a:srgbClr val="FF0000"/>
                </a:solidFill>
              </a:rPr>
              <a:t>SQL Logical Operators</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725" name="Google Shape;725;p96"/>
          <p:cNvPicPr preferRelativeResize="0"/>
          <p:nvPr/>
        </p:nvPicPr>
        <p:blipFill rotWithShape="1">
          <a:blip r:embed="rId3">
            <a:alphaModFix/>
          </a:blip>
          <a:srcRect b="0" l="0" r="0" t="0"/>
          <a:stretch/>
        </p:blipFill>
        <p:spPr>
          <a:xfrm>
            <a:off x="1362075" y="2374534"/>
            <a:ext cx="9008367" cy="448346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9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731" name="Google Shape;731;p97"/>
          <p:cNvSpPr txBox="1"/>
          <p:nvPr>
            <p:ph idx="1" type="body"/>
          </p:nvPr>
        </p:nvSpPr>
        <p:spPr>
          <a:xfrm>
            <a:off x="838200" y="1400175"/>
            <a:ext cx="10515600" cy="526188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Structured Query Language(SQL) – Operators</a:t>
            </a:r>
            <a:endParaRPr>
              <a:solidFill>
                <a:srgbClr val="FF0000"/>
              </a:solidFill>
            </a:endParaRPr>
          </a:p>
          <a:p>
            <a:pPr indent="-228600" lvl="0" marL="228600" rtl="0" algn="just">
              <a:lnSpc>
                <a:spcPct val="90000"/>
              </a:lnSpc>
              <a:spcBef>
                <a:spcPts val="1000"/>
              </a:spcBef>
              <a:spcAft>
                <a:spcPts val="0"/>
              </a:spcAft>
              <a:buClr>
                <a:srgbClr val="FF0000"/>
              </a:buClr>
              <a:buSzPts val="2400"/>
              <a:buChar char="•"/>
            </a:pPr>
            <a:r>
              <a:rPr lang="en-US" sz="2400">
                <a:solidFill>
                  <a:srgbClr val="FF0000"/>
                </a:solidFill>
              </a:rPr>
              <a:t>SQL Logical Operators</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732" name="Google Shape;732;p97"/>
          <p:cNvPicPr preferRelativeResize="0"/>
          <p:nvPr/>
        </p:nvPicPr>
        <p:blipFill rotWithShape="1">
          <a:blip r:embed="rId3">
            <a:alphaModFix/>
          </a:blip>
          <a:srcRect b="0" l="0" r="0" t="0"/>
          <a:stretch/>
        </p:blipFill>
        <p:spPr>
          <a:xfrm>
            <a:off x="1666875" y="2495761"/>
            <a:ext cx="7563457" cy="352913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9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738" name="Google Shape;738;p98"/>
          <p:cNvSpPr txBox="1"/>
          <p:nvPr>
            <p:ph idx="1" type="body"/>
          </p:nvPr>
        </p:nvSpPr>
        <p:spPr>
          <a:xfrm>
            <a:off x="838199" y="1567315"/>
            <a:ext cx="11020425" cy="50947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lang="en-US">
                <a:solidFill>
                  <a:srgbClr val="FF0000"/>
                </a:solidFill>
              </a:rPr>
              <a:t>SQL Commands</a:t>
            </a:r>
            <a:endParaRPr>
              <a:solidFill>
                <a:srgbClr val="FF0000"/>
              </a:solidFill>
            </a:endParaRPr>
          </a:p>
          <a:p>
            <a:pPr indent="-228600" lvl="0" marL="228600" rtl="0" algn="just">
              <a:lnSpc>
                <a:spcPct val="90000"/>
              </a:lnSpc>
              <a:spcBef>
                <a:spcPts val="1000"/>
              </a:spcBef>
              <a:spcAft>
                <a:spcPts val="0"/>
              </a:spcAft>
              <a:buClr>
                <a:schemeClr val="dk1"/>
              </a:buClr>
              <a:buSzPts val="2800"/>
              <a:buChar char="•"/>
            </a:pPr>
            <a:r>
              <a:rPr lang="en-US"/>
              <a:t>The standard SQL commands to interact with relational databases are CREATE, SELECT, INSERT, UPDATE, DELETE and DROP</a:t>
            </a:r>
            <a:endParaRPr/>
          </a:p>
          <a:p>
            <a:pPr indent="-228600" lvl="0" marL="228600" rtl="0" algn="just">
              <a:lnSpc>
                <a:spcPct val="90000"/>
              </a:lnSpc>
              <a:spcBef>
                <a:spcPts val="1000"/>
              </a:spcBef>
              <a:spcAft>
                <a:spcPts val="0"/>
              </a:spcAft>
              <a:buClr>
                <a:schemeClr val="dk1"/>
              </a:buClr>
              <a:buSzPts val="2800"/>
              <a:buChar char="•"/>
            </a:pPr>
            <a:r>
              <a:rPr lang="en-US"/>
              <a:t>These commands can be classified into the following groups based on their nature as:</a:t>
            </a:r>
            <a:endParaRPr/>
          </a:p>
          <a:p>
            <a:pPr indent="-228600" lvl="0" marL="228600" rtl="0" algn="just">
              <a:lnSpc>
                <a:spcPct val="90000"/>
              </a:lnSpc>
              <a:spcBef>
                <a:spcPts val="1000"/>
              </a:spcBef>
              <a:spcAft>
                <a:spcPts val="0"/>
              </a:spcAft>
              <a:buClr>
                <a:schemeClr val="dk1"/>
              </a:buClr>
              <a:buSzPts val="2800"/>
              <a:buChar char="•"/>
            </a:pPr>
            <a:r>
              <a:rPr lang="en-US"/>
              <a:t>Data Definition Language (DDL) – CREATE, ALTER, DROP</a:t>
            </a:r>
            <a:endParaRPr/>
          </a:p>
          <a:p>
            <a:pPr indent="-228600" lvl="0" marL="228600" rtl="0" algn="just">
              <a:lnSpc>
                <a:spcPct val="90000"/>
              </a:lnSpc>
              <a:spcBef>
                <a:spcPts val="1000"/>
              </a:spcBef>
              <a:spcAft>
                <a:spcPts val="0"/>
              </a:spcAft>
              <a:buClr>
                <a:schemeClr val="dk1"/>
              </a:buClr>
              <a:buSzPts val="2800"/>
              <a:buChar char="•"/>
            </a:pPr>
            <a:r>
              <a:rPr lang="en-US"/>
              <a:t>Data Manipulation Language (DML) – SELECT, INSERT, UPDATE, DELETE</a:t>
            </a:r>
            <a:endParaRPr/>
          </a:p>
          <a:p>
            <a:pPr indent="-228600" lvl="0" marL="228600" rtl="0" algn="just">
              <a:lnSpc>
                <a:spcPct val="90000"/>
              </a:lnSpc>
              <a:spcBef>
                <a:spcPts val="1000"/>
              </a:spcBef>
              <a:spcAft>
                <a:spcPts val="0"/>
              </a:spcAft>
              <a:buClr>
                <a:schemeClr val="dk1"/>
              </a:buClr>
              <a:buSzPts val="2800"/>
              <a:buChar char="•"/>
            </a:pPr>
            <a:r>
              <a:rPr lang="en-US"/>
              <a:t>Data Control Language (DCL) – GRANT, REVOKE</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50800" lvl="0" marL="22860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9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Query Language(SQL)</a:t>
            </a:r>
            <a:endParaRPr/>
          </a:p>
        </p:txBody>
      </p:sp>
      <p:sp>
        <p:nvSpPr>
          <p:cNvPr id="744" name="Google Shape;744;p99"/>
          <p:cNvSpPr txBox="1"/>
          <p:nvPr>
            <p:ph idx="1" type="body"/>
          </p:nvPr>
        </p:nvSpPr>
        <p:spPr>
          <a:xfrm>
            <a:off x="838199" y="1371601"/>
            <a:ext cx="11020425" cy="5290456"/>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90000"/>
              </a:lnSpc>
              <a:spcBef>
                <a:spcPts val="0"/>
              </a:spcBef>
              <a:spcAft>
                <a:spcPts val="0"/>
              </a:spcAft>
              <a:buClr>
                <a:srgbClr val="FF0000"/>
              </a:buClr>
              <a:buSzPct val="100000"/>
              <a:buNone/>
            </a:pPr>
            <a:r>
              <a:rPr b="1" lang="en-US">
                <a:solidFill>
                  <a:srgbClr val="FF0000"/>
                </a:solidFill>
              </a:rPr>
              <a:t>SQL Commands – Data Definition Language (DDL) Commands</a:t>
            </a:r>
            <a:endParaRPr>
              <a:solidFill>
                <a:srgbClr val="FF0000"/>
              </a:solidFill>
            </a:endParaRPr>
          </a:p>
          <a:p>
            <a:pPr indent="-228600" lvl="0" marL="228600" rtl="0" algn="just">
              <a:lnSpc>
                <a:spcPct val="90000"/>
              </a:lnSpc>
              <a:spcBef>
                <a:spcPts val="1000"/>
              </a:spcBef>
              <a:spcAft>
                <a:spcPts val="0"/>
              </a:spcAft>
              <a:buClr>
                <a:schemeClr val="dk1"/>
              </a:buClr>
              <a:buSzPct val="100000"/>
              <a:buChar char="•"/>
            </a:pPr>
            <a:r>
              <a:rPr lang="en-US"/>
              <a:t>DDL(Data Definition Language) : DDL or Data Definition Language actually consists of the SQL commands that can be used to define the database schema</a:t>
            </a:r>
            <a:endParaRPr/>
          </a:p>
          <a:p>
            <a:pPr indent="-228600" lvl="0" marL="228600" rtl="0" algn="just">
              <a:lnSpc>
                <a:spcPct val="90000"/>
              </a:lnSpc>
              <a:spcBef>
                <a:spcPts val="1000"/>
              </a:spcBef>
              <a:spcAft>
                <a:spcPts val="0"/>
              </a:spcAft>
              <a:buClr>
                <a:schemeClr val="dk1"/>
              </a:buClr>
              <a:buSzPct val="100000"/>
              <a:buChar char="•"/>
            </a:pPr>
            <a:r>
              <a:rPr lang="en-US"/>
              <a:t>It simply deals with descriptions of the database schema and is used to create and modify the structure of database objects in the database</a:t>
            </a:r>
            <a:endParaRPr/>
          </a:p>
          <a:p>
            <a:pPr indent="-228600" lvl="0" marL="228600" rtl="0" algn="just">
              <a:lnSpc>
                <a:spcPct val="90000"/>
              </a:lnSpc>
              <a:spcBef>
                <a:spcPts val="1000"/>
              </a:spcBef>
              <a:spcAft>
                <a:spcPts val="0"/>
              </a:spcAft>
              <a:buClr>
                <a:schemeClr val="dk1"/>
              </a:buClr>
              <a:buSzPct val="100000"/>
              <a:buChar char="•"/>
            </a:pPr>
            <a:r>
              <a:rPr lang="en-US"/>
              <a:t>Examples of DDL commands: </a:t>
            </a:r>
            <a:endParaRPr/>
          </a:p>
          <a:p>
            <a:pPr indent="-228600" lvl="0" marL="228600" rtl="0" algn="just">
              <a:lnSpc>
                <a:spcPct val="90000"/>
              </a:lnSpc>
              <a:spcBef>
                <a:spcPts val="1000"/>
              </a:spcBef>
              <a:spcAft>
                <a:spcPts val="0"/>
              </a:spcAft>
              <a:buClr>
                <a:schemeClr val="dk1"/>
              </a:buClr>
              <a:buSzPct val="100000"/>
              <a:buChar char="•"/>
            </a:pPr>
            <a:r>
              <a:rPr lang="en-US"/>
              <a:t>CREATE – is used to create the database or its objects (like table, index, function, views, store procedure and triggers)</a:t>
            </a:r>
            <a:endParaRPr/>
          </a:p>
          <a:p>
            <a:pPr indent="-228600" lvl="0" marL="228600" rtl="0" algn="just">
              <a:lnSpc>
                <a:spcPct val="90000"/>
              </a:lnSpc>
              <a:spcBef>
                <a:spcPts val="1000"/>
              </a:spcBef>
              <a:spcAft>
                <a:spcPts val="0"/>
              </a:spcAft>
              <a:buClr>
                <a:schemeClr val="dk1"/>
              </a:buClr>
              <a:buSzPct val="100000"/>
              <a:buChar char="•"/>
            </a:pPr>
            <a:r>
              <a:rPr lang="en-US"/>
              <a:t>DROP – is used to delete objects from the database</a:t>
            </a:r>
            <a:endParaRPr/>
          </a:p>
          <a:p>
            <a:pPr indent="-228600" lvl="0" marL="228600" rtl="0" algn="just">
              <a:lnSpc>
                <a:spcPct val="90000"/>
              </a:lnSpc>
              <a:spcBef>
                <a:spcPts val="1000"/>
              </a:spcBef>
              <a:spcAft>
                <a:spcPts val="0"/>
              </a:spcAft>
              <a:buClr>
                <a:schemeClr val="dk1"/>
              </a:buClr>
              <a:buSzPct val="100000"/>
              <a:buChar char="•"/>
            </a:pPr>
            <a:r>
              <a:rPr lang="en-US"/>
              <a:t>ALTER-is used to alter the structure of the database</a:t>
            </a:r>
            <a:endParaRPr/>
          </a:p>
          <a:p>
            <a:pPr indent="-228600" lvl="0" marL="228600" rtl="0" algn="just">
              <a:lnSpc>
                <a:spcPct val="90000"/>
              </a:lnSpc>
              <a:spcBef>
                <a:spcPts val="1000"/>
              </a:spcBef>
              <a:spcAft>
                <a:spcPts val="0"/>
              </a:spcAft>
              <a:buClr>
                <a:schemeClr val="dk1"/>
              </a:buClr>
              <a:buSzPct val="100000"/>
              <a:buChar char="•"/>
            </a:pPr>
            <a:r>
              <a:rPr lang="en-US"/>
              <a:t>TRUNCATE–is used to remove all records from a table, including all spaces allocated for the records are removed</a:t>
            </a:r>
            <a:endParaRPr/>
          </a:p>
          <a:p>
            <a:pPr indent="-228600" lvl="0" marL="228600" rtl="0" algn="just">
              <a:lnSpc>
                <a:spcPct val="90000"/>
              </a:lnSpc>
              <a:spcBef>
                <a:spcPts val="1000"/>
              </a:spcBef>
              <a:spcAft>
                <a:spcPts val="0"/>
              </a:spcAft>
              <a:buClr>
                <a:schemeClr val="dk1"/>
              </a:buClr>
              <a:buSzPct val="100000"/>
              <a:buChar char="•"/>
            </a:pPr>
            <a:r>
              <a:rPr lang="en-US"/>
              <a:t>COMMENT –is used to add comments to the data dictionary</a:t>
            </a:r>
            <a:endParaRPr/>
          </a:p>
          <a:p>
            <a:pPr indent="-228600" lvl="0" marL="228600" rtl="0" algn="just">
              <a:lnSpc>
                <a:spcPct val="90000"/>
              </a:lnSpc>
              <a:spcBef>
                <a:spcPts val="1000"/>
              </a:spcBef>
              <a:spcAft>
                <a:spcPts val="0"/>
              </a:spcAft>
              <a:buClr>
                <a:schemeClr val="dk1"/>
              </a:buClr>
              <a:buSzPct val="100000"/>
              <a:buChar char="•"/>
            </a:pPr>
            <a:r>
              <a:rPr lang="en-US"/>
              <a:t>RENAME –is used to rename an object existing in the database</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a:p>
            <a:pPr indent="-77470" lvl="0" marL="22860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2021-03-22T03:58:18Z</dcterms:created>
  <dc:creator>Girish Karthikeyan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0x01010044DEEB2F487ABB4B83B19DBCCA2C7D60</vt:lpwstr>
  </property>
</Properties>
</file>